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9" r:id="rId1"/>
  </p:sldMasterIdLst>
  <p:notesMasterIdLst>
    <p:notesMasterId r:id="rId26"/>
  </p:notesMasterIdLst>
  <p:sldIdLst>
    <p:sldId id="256" r:id="rId2"/>
    <p:sldId id="257" r:id="rId3"/>
    <p:sldId id="294" r:id="rId4"/>
    <p:sldId id="324" r:id="rId5"/>
    <p:sldId id="325" r:id="rId6"/>
    <p:sldId id="326" r:id="rId7"/>
    <p:sldId id="271" r:id="rId8"/>
    <p:sldId id="265" r:id="rId9"/>
    <p:sldId id="315" r:id="rId10"/>
    <p:sldId id="308" r:id="rId11"/>
    <p:sldId id="289" r:id="rId12"/>
    <p:sldId id="320" r:id="rId13"/>
    <p:sldId id="306" r:id="rId14"/>
    <p:sldId id="272" r:id="rId15"/>
    <p:sldId id="332" r:id="rId16"/>
    <p:sldId id="327" r:id="rId17"/>
    <p:sldId id="278" r:id="rId18"/>
    <p:sldId id="302" r:id="rId19"/>
    <p:sldId id="328" r:id="rId20"/>
    <p:sldId id="303" r:id="rId21"/>
    <p:sldId id="259" r:id="rId22"/>
    <p:sldId id="323" r:id="rId23"/>
    <p:sldId id="333" r:id="rId24"/>
    <p:sldId id="314" r:id="rId25"/>
  </p:sldIdLst>
  <p:sldSz cx="9144000" cy="5715000" type="screen16x1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80B17"/>
    <a:srgbClr val="0000FF"/>
    <a:srgbClr val="A3C953"/>
    <a:srgbClr val="408000"/>
    <a:srgbClr val="FF8000"/>
    <a:srgbClr val="004080"/>
    <a:srgbClr val="F81720"/>
    <a:srgbClr val="0080FF"/>
    <a:srgbClr val="4C4C4C"/>
    <a:srgbClr val="CF4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6"/>
    <p:restoredTop sz="94662"/>
  </p:normalViewPr>
  <p:slideViewPr>
    <p:cSldViewPr snapToGrid="0">
      <p:cViewPr varScale="1">
        <p:scale>
          <a:sx n="91" d="100"/>
          <a:sy n="91" d="100"/>
        </p:scale>
        <p:origin x="192" y="7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2A312-88F2-334B-9268-ACE7E49434BA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6E708-84D4-7B48-B9F5-68BC32086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65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446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613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err="1"/>
              <a:t>idR</a:t>
            </a:r>
            <a:r>
              <a:rPr lang="de-DE"/>
              <a:t> ist</a:t>
            </a:r>
            <a:r>
              <a:rPr lang="de-DE" baseline="0"/>
              <a:t> für Abteilung A </a:t>
            </a:r>
            <a:r>
              <a:rPr lang="de-DE" b="1" baseline="0"/>
              <a:t>die Mehrheit </a:t>
            </a:r>
            <a:r>
              <a:rPr lang="de-DE" baseline="0"/>
              <a:t>der Kreuze bei «sehr gut» oder «gut»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836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 - Fälle</a:t>
            </a:r>
            <a:endParaRPr lang="de-CH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Kenner: Die </a:t>
            </a:r>
            <a:r>
              <a:rPr lang="de-CH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kennen die vier Fallformen der deutschen Sprache.</a:t>
            </a: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Könner: Die </a:t>
            </a:r>
            <a:r>
              <a:rPr lang="de-CH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können Fälle in Texten benennen. </a:t>
            </a:r>
          </a:p>
          <a:p>
            <a:r>
              <a:rPr lang="de-CH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</a:t>
            </a:r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Das Kind macht die Hausaufgaben am Küchentisch. </a:t>
            </a: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--&gt; Wer macht Hausaufgaben am Küchentisch? Das Kind (Nominativ)</a:t>
            </a: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Anwender: Die </a:t>
            </a:r>
            <a:r>
              <a:rPr lang="de-CH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können Ausdrücke in bestimmte Fälle setzen und diese in einen Text integrieren. </a:t>
            </a:r>
          </a:p>
          <a:p>
            <a:r>
              <a:rPr lang="de-CH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</a:t>
            </a:r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Bilde Sätze, in welchem die folgenden Nomen im Nominativ stehen. </a:t>
            </a: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Baum, das Haus ...</a:t>
            </a:r>
          </a:p>
          <a:p>
            <a:endParaRPr lang="de-CH"/>
          </a:p>
          <a:p>
            <a:endParaRPr lang="de-CH"/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Mathe:</a:t>
            </a: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Kenner: Die </a:t>
            </a:r>
            <a:r>
              <a:rPr lang="de-CH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kennen das Koordinatensystem und können dieses beschreiben. </a:t>
            </a: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Könner: Die </a:t>
            </a:r>
            <a:r>
              <a:rPr lang="de-CH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können vorgegebene Punkte im Koordinatensystem eintragen oder bestimmen. </a:t>
            </a: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Anwender: Die </a:t>
            </a:r>
            <a:r>
              <a:rPr lang="de-CH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nutzen das Koordinatensystem zur Lösung der Aufgaben.</a:t>
            </a:r>
          </a:p>
          <a:p>
            <a:r>
              <a:rPr lang="de-CH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</a:t>
            </a:r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Bestimme die Koordinaten der Punkte A und B auf der Landkarte und bestimme die Länge der Strecke zwischen diesen Punkten. </a:t>
            </a:r>
          </a:p>
          <a:p>
            <a:r>
              <a:rPr lang="de-CH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895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97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871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871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322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260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schlecht zu sein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Keine Hausaufgaben lösen zu können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Keinen 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Spass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an der Schule zu haben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Keine Lehrstelle zu finden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570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399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30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3032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103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46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Pfeile genau setzen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24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EBA:</a:t>
            </a:r>
            <a:r>
              <a:rPr lang="de-DE" baseline="0"/>
              <a:t> früher </a:t>
            </a:r>
            <a:r>
              <a:rPr lang="de-DE" baseline="0" err="1"/>
              <a:t>Anlehre</a:t>
            </a:r>
            <a:r>
              <a:rPr lang="de-DE" baseline="0"/>
              <a:t> heute </a:t>
            </a:r>
            <a:r>
              <a:rPr lang="de-DE" b="1" baseline="0"/>
              <a:t>E</a:t>
            </a:r>
            <a:r>
              <a:rPr lang="de-DE" baseline="0"/>
              <a:t>idgenössisches </a:t>
            </a:r>
            <a:r>
              <a:rPr lang="de-DE" b="1" baseline="0"/>
              <a:t>B</a:t>
            </a:r>
            <a:r>
              <a:rPr lang="de-DE" baseline="0"/>
              <a:t>erufs</a:t>
            </a:r>
            <a:r>
              <a:rPr lang="de-DE" b="1" baseline="0"/>
              <a:t>a</a:t>
            </a:r>
            <a:r>
              <a:rPr lang="de-DE" baseline="0"/>
              <a:t>ttest oder </a:t>
            </a:r>
            <a:r>
              <a:rPr lang="de-DE" baseline="0" err="1"/>
              <a:t>Attestausbildung</a:t>
            </a:r>
            <a:endParaRPr lang="de-DE" baseline="0"/>
          </a:p>
          <a:p>
            <a:r>
              <a:rPr lang="de-DE" baseline="0"/>
              <a:t>EFZ; </a:t>
            </a:r>
            <a:r>
              <a:rPr lang="de-DE" b="1" baseline="0"/>
              <a:t>E</a:t>
            </a:r>
            <a:r>
              <a:rPr lang="de-DE" baseline="0"/>
              <a:t>idgenössische </a:t>
            </a:r>
            <a:r>
              <a:rPr lang="de-DE" b="1" baseline="0"/>
              <a:t>F</a:t>
            </a:r>
            <a:r>
              <a:rPr lang="de-DE" baseline="0"/>
              <a:t>ähigkeits</a:t>
            </a:r>
            <a:r>
              <a:rPr lang="de-DE" b="1" baseline="0"/>
              <a:t>z</a:t>
            </a:r>
            <a:r>
              <a:rPr lang="de-DE" baseline="0"/>
              <a:t>eugnis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777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524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889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816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>
                <a:solidFill>
                  <a:srgbClr val="F81720"/>
                </a:solidFill>
              </a:rPr>
              <a:t>Zusammen mit Ihrem Kind und der Lehrperson überlegen:</a:t>
            </a:r>
          </a:p>
          <a:p>
            <a:r>
              <a:rPr lang="de-CH"/>
              <a:t>Welches sind die Anforderungen der einzelnen Abteilungen (A, B, C) und in welcher Abteilung kann sich das Kind sowohl schulisch als auch in seiner Persönlichkeitsentwicklung optimal weiterentwickeln?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285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>
                <a:solidFill>
                  <a:srgbClr val="F81720"/>
                </a:solidFill>
              </a:rPr>
              <a:t>Zusammen mit Ihrem Kind und der Lehrperson überlegen:</a:t>
            </a:r>
          </a:p>
          <a:p>
            <a:r>
              <a:rPr lang="de-CH"/>
              <a:t>Welches sind die Anforderungen der einzelnen Abteilungen (A, B, C) und in welcher Abteilung kann sich das Kind sowohl schulisch als auch in seiner Persönlichkeitsentwicklung optimal weiterentwickeln?</a:t>
            </a:r>
          </a:p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6E708-84D4-7B48-B9F5-68BC320867D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8084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7056"/>
            <a:ext cx="9144000" cy="5722056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003779"/>
            <a:ext cx="5825202" cy="1371918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375694"/>
            <a:ext cx="5825202" cy="91408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50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508000"/>
            <a:ext cx="6447501" cy="28363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679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026833"/>
            <a:ext cx="5418393" cy="317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169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609990"/>
            <a:ext cx="6447501" cy="2162883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640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4653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08000"/>
            <a:ext cx="6441152" cy="2518833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304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190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508000"/>
            <a:ext cx="978557" cy="4376209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508000"/>
            <a:ext cx="5295113" cy="437620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79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0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250723"/>
            <a:ext cx="6447501" cy="152215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772873"/>
            <a:ext cx="6447501" cy="7170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9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800491"/>
            <a:ext cx="3138026" cy="323397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800491"/>
            <a:ext cx="3138026" cy="323397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06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800819"/>
            <a:ext cx="3139217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281038"/>
            <a:ext cx="3139217" cy="2753431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800819"/>
            <a:ext cx="3139214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281038"/>
            <a:ext cx="3139213" cy="2753431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04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508000"/>
            <a:ext cx="6447501" cy="110066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70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62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248837"/>
            <a:ext cx="2890896" cy="1065388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429104"/>
            <a:ext cx="3385156" cy="4605364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314224"/>
            <a:ext cx="2890896" cy="215370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48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000500"/>
            <a:ext cx="6447500" cy="47228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508000"/>
            <a:ext cx="6447501" cy="320476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472782"/>
            <a:ext cx="6447500" cy="56168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930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7056"/>
            <a:ext cx="9144000" cy="5722056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508000"/>
            <a:ext cx="6447501" cy="11006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800491"/>
            <a:ext cx="6447501" cy="3233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5034469"/>
            <a:ext cx="68395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00E52-0404-4A45-8216-233D0989FA35}" type="datetimeFigureOut">
              <a:rPr lang="de-DE" smtClean="0"/>
              <a:t>02.10.23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5034469"/>
            <a:ext cx="472320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5034469"/>
            <a:ext cx="51250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C39EC2EF-9876-E54F-9C75-4ED6C7EAB849}" type="slidenum">
              <a:rPr lang="de-DE" smtClean="0"/>
              <a:t>‹Nr.›</a:t>
            </a:fld>
            <a:endParaRPr lang="de-DE"/>
          </a:p>
        </p:txBody>
      </p:sp>
      <p:pic>
        <p:nvPicPr>
          <p:cNvPr id="18" name="Bild 6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526800" y="228868"/>
            <a:ext cx="2160000" cy="3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5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w.ch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Willkommen zum Elternabend</a:t>
            </a:r>
            <a:br>
              <a:rPr lang="de-DE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Übertritt Primarschule -    Sekundarschule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30300" y="3375697"/>
            <a:ext cx="5825202" cy="1671435"/>
          </a:xfrm>
        </p:spPr>
        <p:txBody>
          <a:bodyPr>
            <a:normAutofit/>
          </a:bodyPr>
          <a:lstStyle/>
          <a:p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Renata Walder SL PS </a:t>
            </a:r>
          </a:p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 Gwendolin Fazakas SL Sek</a:t>
            </a:r>
          </a:p>
        </p:txBody>
      </p:sp>
    </p:spTree>
    <p:extLst>
      <p:ext uri="{BB962C8B-B14F-4D97-AF65-F5344CB8AC3E}">
        <p14:creationId xmlns:p14="http://schemas.microsoft.com/office/powerpoint/2010/main" val="207042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59" y="4369317"/>
            <a:ext cx="7970341" cy="113919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4" y="596344"/>
            <a:ext cx="7795170" cy="377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20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0445" y="508000"/>
            <a:ext cx="6375057" cy="693271"/>
          </a:xfrm>
        </p:spPr>
        <p:txBody>
          <a:bodyPr/>
          <a:lstStyle/>
          <a:p>
            <a: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Abteilungen A, B und C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0445" y="1017617"/>
            <a:ext cx="5335326" cy="4169833"/>
          </a:xfrm>
        </p:spPr>
        <p:txBody>
          <a:bodyPr>
            <a:normAutofit/>
          </a:bodyPr>
          <a:lstStyle/>
          <a:p>
            <a:pPr marL="171450" lvl="2">
              <a:buNone/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Abteilung A</a:t>
            </a:r>
          </a:p>
          <a:p>
            <a:pPr marL="171450" lvl="2"/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 Markierungen mehrheitlich bei Abteilung A</a:t>
            </a:r>
          </a:p>
          <a:p>
            <a:pPr marL="171450" lvl="2"/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 Noten zwischen 4-5 | 5 | 5-6 | 6</a:t>
            </a:r>
          </a:p>
          <a:p>
            <a:pPr marL="171450" lvl="2"/>
            <a:endParaRPr lang="de-D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2">
              <a:buNone/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Abteilung B</a:t>
            </a:r>
          </a:p>
          <a:p>
            <a:pPr marL="171450" lvl="2"/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 Markierungen mehrheitlich bei Abteilung B</a:t>
            </a:r>
          </a:p>
          <a:p>
            <a:pPr marL="171450" lvl="2"/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 Noten zwischen 3-4 | 4 | 4-5 </a:t>
            </a:r>
          </a:p>
          <a:p>
            <a:pPr marL="171450" lvl="2"/>
            <a:endParaRPr lang="de-D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2">
              <a:buNone/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Abteilung C</a:t>
            </a:r>
          </a:p>
          <a:p>
            <a:pPr marL="171450" lvl="2"/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 Markierungen mehrheitlich bei Abteilung C</a:t>
            </a:r>
          </a:p>
          <a:p>
            <a:pPr marL="171450" lvl="2"/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 Noten 3-4 und tiefer</a:t>
            </a:r>
          </a:p>
          <a:p>
            <a:pPr lvl="2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361627" y="2366682"/>
            <a:ext cx="2401075" cy="139849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latin typeface="Myriad Pro"/>
                <a:cs typeface="Myriad Pro"/>
              </a:rPr>
              <a:t>Entscheidend</a:t>
            </a:r>
            <a:r>
              <a:rPr lang="de-DE"/>
              <a:t>: Gesamtbeurteilung</a:t>
            </a:r>
          </a:p>
        </p:txBody>
      </p:sp>
    </p:spTree>
    <p:extLst>
      <p:ext uri="{BB962C8B-B14F-4D97-AF65-F5344CB8AC3E}">
        <p14:creationId xmlns:p14="http://schemas.microsoft.com/office/powerpoint/2010/main" val="28904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/>
        </p:nvGrpSpPr>
        <p:grpSpPr>
          <a:xfrm>
            <a:off x="1642719" y="1680647"/>
            <a:ext cx="4698018" cy="3828407"/>
            <a:chOff x="1642719" y="1680647"/>
            <a:chExt cx="4698018" cy="3828407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1642719" y="1680647"/>
              <a:ext cx="4698018" cy="3828407"/>
              <a:chOff x="1642719" y="1680647"/>
              <a:chExt cx="4698018" cy="3828407"/>
            </a:xfrm>
          </p:grpSpPr>
          <p:pic>
            <p:nvPicPr>
              <p:cNvPr id="6" name="Grafik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2719" y="1680647"/>
                <a:ext cx="4698018" cy="3828407"/>
              </a:xfrm>
              <a:prstGeom prst="rect">
                <a:avLst/>
              </a:prstGeom>
            </p:spPr>
          </p:pic>
          <p:sp>
            <p:nvSpPr>
              <p:cNvPr id="5" name="Freihandform 4"/>
              <p:cNvSpPr/>
              <p:nvPr/>
            </p:nvSpPr>
            <p:spPr>
              <a:xfrm>
                <a:off x="3693089" y="3030220"/>
                <a:ext cx="426791" cy="139700"/>
              </a:xfrm>
              <a:custGeom>
                <a:avLst/>
                <a:gdLst>
                  <a:gd name="connsiteX0" fmla="*/ 71 w 426791"/>
                  <a:gd name="connsiteY0" fmla="*/ 30480 h 139700"/>
                  <a:gd name="connsiteX1" fmla="*/ 71 w 426791"/>
                  <a:gd name="connsiteY1" fmla="*/ 30480 h 139700"/>
                  <a:gd name="connsiteX2" fmla="*/ 5151 w 426791"/>
                  <a:gd name="connsiteY2" fmla="*/ 111760 h 139700"/>
                  <a:gd name="connsiteX3" fmla="*/ 10231 w 426791"/>
                  <a:gd name="connsiteY3" fmla="*/ 127000 h 139700"/>
                  <a:gd name="connsiteX4" fmla="*/ 12771 w 426791"/>
                  <a:gd name="connsiteY4" fmla="*/ 134620 h 139700"/>
                  <a:gd name="connsiteX5" fmla="*/ 28011 w 426791"/>
                  <a:gd name="connsiteY5" fmla="*/ 139700 h 139700"/>
                  <a:gd name="connsiteX6" fmla="*/ 175331 w 426791"/>
                  <a:gd name="connsiteY6" fmla="*/ 137160 h 139700"/>
                  <a:gd name="connsiteX7" fmla="*/ 223591 w 426791"/>
                  <a:gd name="connsiteY7" fmla="*/ 134620 h 139700"/>
                  <a:gd name="connsiteX8" fmla="*/ 332811 w 426791"/>
                  <a:gd name="connsiteY8" fmla="*/ 132080 h 139700"/>
                  <a:gd name="connsiteX9" fmla="*/ 383611 w 426791"/>
                  <a:gd name="connsiteY9" fmla="*/ 127000 h 139700"/>
                  <a:gd name="connsiteX10" fmla="*/ 391231 w 426791"/>
                  <a:gd name="connsiteY10" fmla="*/ 124460 h 139700"/>
                  <a:gd name="connsiteX11" fmla="*/ 401391 w 426791"/>
                  <a:gd name="connsiteY11" fmla="*/ 121920 h 139700"/>
                  <a:gd name="connsiteX12" fmla="*/ 409011 w 426791"/>
                  <a:gd name="connsiteY12" fmla="*/ 114300 h 139700"/>
                  <a:gd name="connsiteX13" fmla="*/ 416631 w 426791"/>
                  <a:gd name="connsiteY13" fmla="*/ 109220 h 139700"/>
                  <a:gd name="connsiteX14" fmla="*/ 426791 w 426791"/>
                  <a:gd name="connsiteY14" fmla="*/ 93980 h 139700"/>
                  <a:gd name="connsiteX15" fmla="*/ 424251 w 426791"/>
                  <a:gd name="connsiteY15" fmla="*/ 71120 h 139700"/>
                  <a:gd name="connsiteX16" fmla="*/ 421711 w 426791"/>
                  <a:gd name="connsiteY16" fmla="*/ 63500 h 139700"/>
                  <a:gd name="connsiteX17" fmla="*/ 419171 w 426791"/>
                  <a:gd name="connsiteY17" fmla="*/ 53340 h 139700"/>
                  <a:gd name="connsiteX18" fmla="*/ 416631 w 426791"/>
                  <a:gd name="connsiteY18" fmla="*/ 45720 h 139700"/>
                  <a:gd name="connsiteX19" fmla="*/ 409011 w 426791"/>
                  <a:gd name="connsiteY19" fmla="*/ 38100 h 139700"/>
                  <a:gd name="connsiteX20" fmla="*/ 396311 w 426791"/>
                  <a:gd name="connsiteY20" fmla="*/ 22860 h 139700"/>
                  <a:gd name="connsiteX21" fmla="*/ 378531 w 426791"/>
                  <a:gd name="connsiteY21" fmla="*/ 12700 h 139700"/>
                  <a:gd name="connsiteX22" fmla="*/ 370911 w 426791"/>
                  <a:gd name="connsiteY22" fmla="*/ 7620 h 139700"/>
                  <a:gd name="connsiteX23" fmla="*/ 360751 w 426791"/>
                  <a:gd name="connsiteY23" fmla="*/ 5080 h 139700"/>
                  <a:gd name="connsiteX24" fmla="*/ 345511 w 426791"/>
                  <a:gd name="connsiteY24" fmla="*/ 0 h 139700"/>
                  <a:gd name="connsiteX25" fmla="*/ 276931 w 426791"/>
                  <a:gd name="connsiteY25" fmla="*/ 2540 h 139700"/>
                  <a:gd name="connsiteX26" fmla="*/ 233751 w 426791"/>
                  <a:gd name="connsiteY26" fmla="*/ 5080 h 139700"/>
                  <a:gd name="connsiteX27" fmla="*/ 200731 w 426791"/>
                  <a:gd name="connsiteY27" fmla="*/ 7620 h 139700"/>
                  <a:gd name="connsiteX28" fmla="*/ 132151 w 426791"/>
                  <a:gd name="connsiteY28" fmla="*/ 10160 h 139700"/>
                  <a:gd name="connsiteX29" fmla="*/ 109291 w 426791"/>
                  <a:gd name="connsiteY29" fmla="*/ 12700 h 139700"/>
                  <a:gd name="connsiteX30" fmla="*/ 96591 w 426791"/>
                  <a:gd name="connsiteY30" fmla="*/ 15240 h 139700"/>
                  <a:gd name="connsiteX31" fmla="*/ 88971 w 426791"/>
                  <a:gd name="connsiteY31" fmla="*/ 17780 h 139700"/>
                  <a:gd name="connsiteX32" fmla="*/ 71 w 426791"/>
                  <a:gd name="connsiteY32" fmla="*/ 30480 h 13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26791" h="139700">
                    <a:moveTo>
                      <a:pt x="71" y="30480"/>
                    </a:moveTo>
                    <a:lnTo>
                      <a:pt x="71" y="30480"/>
                    </a:lnTo>
                    <a:cubicBezTo>
                      <a:pt x="1212" y="62441"/>
                      <a:pt x="-2918" y="84863"/>
                      <a:pt x="5151" y="111760"/>
                    </a:cubicBezTo>
                    <a:cubicBezTo>
                      <a:pt x="6690" y="116889"/>
                      <a:pt x="8538" y="121920"/>
                      <a:pt x="10231" y="127000"/>
                    </a:cubicBezTo>
                    <a:cubicBezTo>
                      <a:pt x="11078" y="129540"/>
                      <a:pt x="10231" y="133773"/>
                      <a:pt x="12771" y="134620"/>
                    </a:cubicBezTo>
                    <a:lnTo>
                      <a:pt x="28011" y="139700"/>
                    </a:lnTo>
                    <a:lnTo>
                      <a:pt x="175331" y="137160"/>
                    </a:lnTo>
                    <a:cubicBezTo>
                      <a:pt x="191435" y="136742"/>
                      <a:pt x="207490" y="135139"/>
                      <a:pt x="223591" y="134620"/>
                    </a:cubicBezTo>
                    <a:lnTo>
                      <a:pt x="332811" y="132080"/>
                    </a:lnTo>
                    <a:cubicBezTo>
                      <a:pt x="347223" y="130971"/>
                      <a:pt x="368232" y="130076"/>
                      <a:pt x="383611" y="127000"/>
                    </a:cubicBezTo>
                    <a:cubicBezTo>
                      <a:pt x="386236" y="126475"/>
                      <a:pt x="388657" y="125196"/>
                      <a:pt x="391231" y="124460"/>
                    </a:cubicBezTo>
                    <a:cubicBezTo>
                      <a:pt x="394588" y="123501"/>
                      <a:pt x="398004" y="122767"/>
                      <a:pt x="401391" y="121920"/>
                    </a:cubicBezTo>
                    <a:cubicBezTo>
                      <a:pt x="403931" y="119380"/>
                      <a:pt x="406251" y="116600"/>
                      <a:pt x="409011" y="114300"/>
                    </a:cubicBezTo>
                    <a:cubicBezTo>
                      <a:pt x="411356" y="112346"/>
                      <a:pt x="414621" y="111517"/>
                      <a:pt x="416631" y="109220"/>
                    </a:cubicBezTo>
                    <a:cubicBezTo>
                      <a:pt x="420651" y="104625"/>
                      <a:pt x="426791" y="93980"/>
                      <a:pt x="426791" y="93980"/>
                    </a:cubicBezTo>
                    <a:cubicBezTo>
                      <a:pt x="425944" y="86360"/>
                      <a:pt x="425511" y="78683"/>
                      <a:pt x="424251" y="71120"/>
                    </a:cubicBezTo>
                    <a:cubicBezTo>
                      <a:pt x="423811" y="68479"/>
                      <a:pt x="422447" y="66074"/>
                      <a:pt x="421711" y="63500"/>
                    </a:cubicBezTo>
                    <a:cubicBezTo>
                      <a:pt x="420752" y="60143"/>
                      <a:pt x="420130" y="56697"/>
                      <a:pt x="419171" y="53340"/>
                    </a:cubicBezTo>
                    <a:cubicBezTo>
                      <a:pt x="418435" y="50766"/>
                      <a:pt x="418116" y="47948"/>
                      <a:pt x="416631" y="45720"/>
                    </a:cubicBezTo>
                    <a:cubicBezTo>
                      <a:pt x="414638" y="42731"/>
                      <a:pt x="411311" y="40860"/>
                      <a:pt x="409011" y="38100"/>
                    </a:cubicBezTo>
                    <a:cubicBezTo>
                      <a:pt x="399929" y="27202"/>
                      <a:pt x="408454" y="32979"/>
                      <a:pt x="396311" y="22860"/>
                    </a:cubicBezTo>
                    <a:cubicBezTo>
                      <a:pt x="389560" y="17234"/>
                      <a:pt x="386436" y="17217"/>
                      <a:pt x="378531" y="12700"/>
                    </a:cubicBezTo>
                    <a:cubicBezTo>
                      <a:pt x="375881" y="11185"/>
                      <a:pt x="373717" y="8823"/>
                      <a:pt x="370911" y="7620"/>
                    </a:cubicBezTo>
                    <a:cubicBezTo>
                      <a:pt x="367702" y="6245"/>
                      <a:pt x="364095" y="6083"/>
                      <a:pt x="360751" y="5080"/>
                    </a:cubicBezTo>
                    <a:cubicBezTo>
                      <a:pt x="355622" y="3541"/>
                      <a:pt x="345511" y="0"/>
                      <a:pt x="345511" y="0"/>
                    </a:cubicBezTo>
                    <a:lnTo>
                      <a:pt x="276931" y="2540"/>
                    </a:lnTo>
                    <a:cubicBezTo>
                      <a:pt x="262528" y="3195"/>
                      <a:pt x="248137" y="4121"/>
                      <a:pt x="233751" y="5080"/>
                    </a:cubicBezTo>
                    <a:cubicBezTo>
                      <a:pt x="222736" y="5814"/>
                      <a:pt x="211756" y="7069"/>
                      <a:pt x="200731" y="7620"/>
                    </a:cubicBezTo>
                    <a:cubicBezTo>
                      <a:pt x="177884" y="8762"/>
                      <a:pt x="155011" y="9313"/>
                      <a:pt x="132151" y="10160"/>
                    </a:cubicBezTo>
                    <a:cubicBezTo>
                      <a:pt x="124531" y="11007"/>
                      <a:pt x="116881" y="11616"/>
                      <a:pt x="109291" y="12700"/>
                    </a:cubicBezTo>
                    <a:cubicBezTo>
                      <a:pt x="105017" y="13311"/>
                      <a:pt x="100779" y="14193"/>
                      <a:pt x="96591" y="15240"/>
                    </a:cubicBezTo>
                    <a:cubicBezTo>
                      <a:pt x="93994" y="15889"/>
                      <a:pt x="91630" y="17467"/>
                      <a:pt x="88971" y="17780"/>
                    </a:cubicBezTo>
                    <a:cubicBezTo>
                      <a:pt x="64817" y="20622"/>
                      <a:pt x="14888" y="28363"/>
                      <a:pt x="71" y="304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12" name="Textfeld 11"/>
            <p:cNvSpPr txBox="1"/>
            <p:nvPr/>
          </p:nvSpPr>
          <p:spPr>
            <a:xfrm>
              <a:off x="3544501" y="2998312"/>
              <a:ext cx="743238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850" b="1">
                  <a:solidFill>
                    <a:srgbClr val="0062AC"/>
                  </a:solidFill>
                </a:rPr>
                <a:t>Anwender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508001"/>
            <a:ext cx="6447501" cy="1133328"/>
          </a:xfrm>
        </p:spPr>
        <p:txBody>
          <a:bodyPr/>
          <a:lstStyle/>
          <a:p>
            <a:r>
              <a:rPr lang="de-D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 des Übertrittgesprächs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497840" y="1151774"/>
            <a:ext cx="6447501" cy="3233978"/>
          </a:xfrm>
        </p:spPr>
        <p:txBody>
          <a:bodyPr/>
          <a:lstStyle/>
          <a:p>
            <a:pPr marL="1028700" lvl="3" indent="0">
              <a:buNone/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Richtige Abteilung </a:t>
            </a: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 bestmögliche Förderung</a:t>
            </a:r>
          </a:p>
          <a:p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283345" y="206155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Ellipse 6"/>
          <p:cNvSpPr/>
          <p:nvPr/>
        </p:nvSpPr>
        <p:spPr>
          <a:xfrm>
            <a:off x="4096396" y="4295015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/>
          <p:cNvSpPr/>
          <p:nvPr/>
        </p:nvSpPr>
        <p:spPr>
          <a:xfrm>
            <a:off x="3054745" y="4490203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Ellipse 8"/>
          <p:cNvSpPr/>
          <p:nvPr/>
        </p:nvSpPr>
        <p:spPr>
          <a:xfrm>
            <a:off x="4862148" y="2518750"/>
            <a:ext cx="457200" cy="45720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Ellipse 9"/>
          <p:cNvSpPr/>
          <p:nvPr/>
        </p:nvSpPr>
        <p:spPr>
          <a:xfrm>
            <a:off x="3829695" y="3798497"/>
            <a:ext cx="457200" cy="45720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Ellipse 10"/>
          <p:cNvSpPr/>
          <p:nvPr/>
        </p:nvSpPr>
        <p:spPr>
          <a:xfrm>
            <a:off x="4633548" y="3915020"/>
            <a:ext cx="457200" cy="45720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/>
          <p:cNvSpPr/>
          <p:nvPr/>
        </p:nvSpPr>
        <p:spPr>
          <a:xfrm>
            <a:off x="3317395" y="3214622"/>
            <a:ext cx="378411" cy="392028"/>
          </a:xfrm>
          <a:prstGeom prst="ellipse">
            <a:avLst/>
          </a:prstGeom>
          <a:noFill/>
          <a:ln w="38100">
            <a:solidFill>
              <a:srgbClr val="A3C9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Ellipse 16"/>
          <p:cNvSpPr/>
          <p:nvPr/>
        </p:nvSpPr>
        <p:spPr>
          <a:xfrm>
            <a:off x="3703185" y="3141325"/>
            <a:ext cx="378411" cy="392028"/>
          </a:xfrm>
          <a:prstGeom prst="ellipse">
            <a:avLst/>
          </a:prstGeom>
          <a:noFill/>
          <a:ln w="38100">
            <a:solidFill>
              <a:srgbClr val="A3C9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Ellipse 17"/>
          <p:cNvSpPr/>
          <p:nvPr/>
        </p:nvSpPr>
        <p:spPr>
          <a:xfrm>
            <a:off x="4373652" y="2775076"/>
            <a:ext cx="378411" cy="392028"/>
          </a:xfrm>
          <a:prstGeom prst="ellipse">
            <a:avLst/>
          </a:prstGeom>
          <a:noFill/>
          <a:ln w="38100">
            <a:solidFill>
              <a:srgbClr val="A3C9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13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508001"/>
            <a:ext cx="6447501" cy="711199"/>
          </a:xfrm>
        </p:spPr>
        <p:txBody>
          <a:bodyPr>
            <a:noAutofit/>
          </a:bodyPr>
          <a:lstStyle/>
          <a:p>
            <a:r>
              <a:rPr lang="de-CH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Langzeitgymnasium </a:t>
            </a:r>
            <a:r>
              <a:rPr lang="de-CH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Rychenberg</a:t>
            </a:r>
            <a:br>
              <a:rPr lang="de-CH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001" y="1219200"/>
            <a:ext cx="8492564" cy="38906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CH" sz="1600" dirty="0">
                <a:latin typeface="Arial"/>
                <a:cs typeface="Arial"/>
              </a:rPr>
              <a:t>Eltern					Anmeldung online mit Code (Fr. 50.-).</a:t>
            </a:r>
            <a:endParaRPr lang="de-CH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de-CH" sz="1600" dirty="0">
                <a:latin typeface="Arial"/>
                <a:cs typeface="Arial"/>
              </a:rPr>
              <a:t>						Schule bieten einen Vorbereitungskurs Gymi 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600" dirty="0">
                <a:latin typeface="Arial"/>
                <a:cs typeface="Arial"/>
              </a:rPr>
              <a:t>						(Prüfungsfächer Deutsch/Mathematik)</a:t>
            </a:r>
          </a:p>
          <a:p>
            <a:pPr marL="0" indent="0">
              <a:buNone/>
            </a:pP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1600" dirty="0">
                <a:solidFill>
                  <a:schemeClr val="tx1"/>
                </a:solidFill>
                <a:latin typeface="Arial"/>
                <a:cs typeface="Arial"/>
              </a:rPr>
              <a:t>31. Oktober 2023       Orientierungsabend</a:t>
            </a:r>
          </a:p>
          <a:p>
            <a:pPr marL="0" indent="0">
              <a:buNone/>
            </a:pPr>
            <a:r>
              <a:rPr lang="de-CH" sz="1600" dirty="0">
                <a:solidFill>
                  <a:schemeClr val="tx1"/>
                </a:solidFill>
                <a:latin typeface="Arial"/>
                <a:cs typeface="Arial"/>
              </a:rPr>
              <a:t>10. Februar 2024       </a:t>
            </a:r>
            <a:r>
              <a:rPr lang="de-CH" sz="1600" b="1" dirty="0">
                <a:solidFill>
                  <a:schemeClr val="tx1"/>
                </a:solidFill>
                <a:latin typeface="Arial"/>
                <a:cs typeface="Arial"/>
              </a:rPr>
              <a:t>Anmeldeschluss	</a:t>
            </a:r>
            <a:r>
              <a:rPr lang="de-CH" sz="1600" dirty="0">
                <a:solidFill>
                  <a:schemeClr val="tx1"/>
                </a:solidFill>
                <a:latin typeface="Arial"/>
                <a:cs typeface="Arial"/>
              </a:rPr>
              <a:t>	</a:t>
            </a:r>
            <a:endParaRPr lang="de-CH" dirty="0"/>
          </a:p>
          <a:p>
            <a:pPr marL="0" indent="0">
              <a:buNone/>
            </a:pPr>
            <a:r>
              <a:rPr lang="de-CH" sz="1600" dirty="0">
                <a:solidFill>
                  <a:schemeClr val="tx1"/>
                </a:solidFill>
                <a:latin typeface="Arial"/>
                <a:cs typeface="Arial"/>
              </a:rPr>
              <a:t>04. März 2024            schriftliche </a:t>
            </a:r>
            <a:r>
              <a:rPr lang="de-CH" sz="1600" dirty="0">
                <a:latin typeface="Arial"/>
                <a:cs typeface="Arial"/>
              </a:rPr>
              <a:t>Aufnahmeprüfung, vormittags. Der Unterricht am 								     Nachmittag findet nach Stundenplan statt.</a:t>
            </a:r>
            <a:endParaRPr lang="de-CH" sz="1600" dirty="0">
              <a:solidFill>
                <a:srgbClr val="004080"/>
              </a:solidFill>
              <a:latin typeface="Arial"/>
              <a:cs typeface="Arial"/>
            </a:endParaRPr>
          </a:p>
          <a:p>
            <a:pPr>
              <a:buNone/>
            </a:pPr>
            <a:endParaRPr lang="de-CH" sz="1600" dirty="0">
              <a:latin typeface="Arial"/>
              <a:cs typeface="Arial"/>
            </a:endParaRPr>
          </a:p>
          <a:p>
            <a:pPr>
              <a:buNone/>
            </a:pPr>
            <a:r>
              <a:rPr lang="de-CH" sz="1600" dirty="0">
                <a:latin typeface="Arial"/>
                <a:cs typeface="Arial"/>
              </a:rPr>
              <a:t>Unter </a:t>
            </a:r>
            <a:r>
              <a:rPr lang="de-CH" sz="1600" dirty="0">
                <a:solidFill>
                  <a:srgbClr val="3FCDE7"/>
                </a:solidFill>
                <a:latin typeface="Arial"/>
                <a:cs typeface="Arial"/>
                <a:hlinkClick r:id="rId3"/>
              </a:rPr>
              <a:t>www.krw.ch</a:t>
            </a:r>
            <a:r>
              <a:rPr lang="de-CH" sz="1600" dirty="0">
                <a:latin typeface="Arial"/>
                <a:cs typeface="Arial"/>
              </a:rPr>
              <a:t> werden Eltern-Infos veröffentlicht.                             </a:t>
            </a:r>
            <a:endParaRPr lang="de-CH" dirty="0"/>
          </a:p>
          <a:p>
            <a:pPr marL="0" indent="0">
              <a:buNone/>
            </a:pP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76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288471" y="1671971"/>
            <a:ext cx="28429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riad Pro Semibold"/>
                <a:cs typeface="Myriad Pro Semibold"/>
              </a:rPr>
              <a:t>			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297082" y="2527306"/>
            <a:ext cx="294824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yriad Pro Semibold"/>
                <a:cs typeface="Myriad Pro Semibold"/>
              </a:rPr>
              <a:t>			</a:t>
            </a:r>
          </a:p>
        </p:txBody>
      </p:sp>
      <p:sp>
        <p:nvSpPr>
          <p:cNvPr id="6" name="Rechteck 5"/>
          <p:cNvSpPr/>
          <p:nvPr/>
        </p:nvSpPr>
        <p:spPr>
          <a:xfrm>
            <a:off x="3777344" y="940874"/>
            <a:ext cx="146798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15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947" y="1216071"/>
            <a:ext cx="2731172" cy="262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7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>
          <a:xfrm>
            <a:off x="672353" y="530756"/>
            <a:ext cx="7010400" cy="571629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Sekundarschulen im Einzugsgebiet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</p:nvPr>
        </p:nvGraphicFramePr>
        <p:xfrm>
          <a:off x="1076749" y="1102385"/>
          <a:ext cx="558681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endParaRPr lang="de-DE" dirty="0">
                        <a:latin typeface="Myriad Pro"/>
                        <a:cs typeface="Myriad Pr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Myriad Pro"/>
                          <a:cs typeface="Myriad Pro"/>
                        </a:rPr>
                        <a:t>Sek Büelwiesen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Myriad Pro"/>
                          <a:cs typeface="Myriad Pro"/>
                        </a:rPr>
                        <a:t>Sek Oberseen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Myriad Pro"/>
                          <a:cs typeface="Myriad Pro"/>
                        </a:rPr>
                        <a:t>Schüler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Myriad Pro"/>
                          <a:cs typeface="Myriad Pro"/>
                        </a:rPr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Myriad Pro"/>
                          <a:cs typeface="Myriad Pro"/>
                        </a:rPr>
                        <a:t>228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Myriad Pro"/>
                          <a:cs typeface="Myriad Pro"/>
                        </a:rPr>
                        <a:t>Lehrpersonen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Myriad Pro"/>
                          <a:cs typeface="Myriad Pro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Myriad Pro"/>
                          <a:cs typeface="Myriad Pro"/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Myriad Pro"/>
                          <a:cs typeface="Myriad Pro"/>
                        </a:rPr>
                        <a:t>Klassen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Myriad Pro"/>
                          <a:cs typeface="Myriad Pro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latin typeface="Myriad Pro"/>
                          <a:cs typeface="Myriad Pro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Bild 3" descr="SchulhausBueelwies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291" y="2857500"/>
            <a:ext cx="1804750" cy="24057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333333">
                <a:alpha val="43000"/>
              </a:srgbClr>
            </a:outerShdw>
          </a:effectLst>
        </p:spPr>
      </p:pic>
      <p:pic>
        <p:nvPicPr>
          <p:cNvPr id="1026" name="Picture 2" descr="C:\Users\loan4\Desktop\Oberseen_Tag1_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6803"/>
            <a:ext cx="2650567" cy="18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7982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195" y="402491"/>
            <a:ext cx="2991727" cy="54663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Drei Abteilungen </a:t>
            </a:r>
          </a:p>
        </p:txBody>
      </p:sp>
      <p:sp>
        <p:nvSpPr>
          <p:cNvPr id="4" name="Rechteck 3"/>
          <p:cNvSpPr/>
          <p:nvPr/>
        </p:nvSpPr>
        <p:spPr>
          <a:xfrm>
            <a:off x="530195" y="1295642"/>
            <a:ext cx="2270878" cy="108560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Sek A</a:t>
            </a:r>
          </a:p>
        </p:txBody>
      </p:sp>
      <p:sp>
        <p:nvSpPr>
          <p:cNvPr id="9" name="Rechteck 8"/>
          <p:cNvSpPr/>
          <p:nvPr/>
        </p:nvSpPr>
        <p:spPr>
          <a:xfrm>
            <a:off x="530195" y="2606956"/>
            <a:ext cx="2270878" cy="10856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Sek B</a:t>
            </a:r>
          </a:p>
        </p:txBody>
      </p:sp>
      <p:sp>
        <p:nvSpPr>
          <p:cNvPr id="10" name="Rechteck 9"/>
          <p:cNvSpPr/>
          <p:nvPr/>
        </p:nvSpPr>
        <p:spPr>
          <a:xfrm>
            <a:off x="530195" y="3949189"/>
            <a:ext cx="2270878" cy="10856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Sek C</a:t>
            </a:r>
          </a:p>
        </p:txBody>
      </p:sp>
      <p:sp>
        <p:nvSpPr>
          <p:cNvPr id="12" name="Rechteck 11"/>
          <p:cNvSpPr/>
          <p:nvPr/>
        </p:nvSpPr>
        <p:spPr>
          <a:xfrm>
            <a:off x="5374995" y="2606956"/>
            <a:ext cx="2851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Klassenbildung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aufgrund  Anzahl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Schüler*innen</a:t>
            </a:r>
          </a:p>
        </p:txBody>
      </p:sp>
      <p:sp>
        <p:nvSpPr>
          <p:cNvPr id="20" name="Rechteck 19"/>
          <p:cNvSpPr/>
          <p:nvPr/>
        </p:nvSpPr>
        <p:spPr>
          <a:xfrm>
            <a:off x="2994936" y="1981347"/>
            <a:ext cx="2270878" cy="21396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A Klassen</a:t>
            </a:r>
          </a:p>
          <a:p>
            <a:pPr algn="ctr"/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B Klassen</a:t>
            </a:r>
          </a:p>
          <a:p>
            <a:pPr algn="ctr"/>
            <a:r>
              <a:rPr lang="de-DE">
                <a:latin typeface="Arial"/>
                <a:cs typeface="Arial"/>
              </a:rPr>
              <a:t>C Klassen</a:t>
            </a:r>
          </a:p>
          <a:p>
            <a:pPr algn="ctr"/>
            <a:r>
              <a:rPr lang="de-DE">
                <a:latin typeface="Arial"/>
                <a:cs typeface="Arial"/>
              </a:rPr>
              <a:t>A/B Klassen</a:t>
            </a:r>
            <a:endParaRPr lang="en-US">
              <a:latin typeface="Arial"/>
              <a:ea typeface="+mn-lt"/>
              <a:cs typeface="Arial"/>
            </a:endParaRPr>
          </a:p>
          <a:p>
            <a:pPr algn="ctr"/>
            <a:r>
              <a:rPr lang="de-DE">
                <a:latin typeface="Arial"/>
                <a:cs typeface="Arial"/>
              </a:rPr>
              <a:t>B/C Klassen</a:t>
            </a:r>
            <a:endParaRPr lang="en-US">
              <a:latin typeface="Arial"/>
              <a:ea typeface="+mn-lt"/>
              <a:cs typeface="Arial"/>
            </a:endParaRPr>
          </a:p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7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530195" y="3949189"/>
            <a:ext cx="2270878" cy="10856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Sek C</a:t>
            </a:r>
          </a:p>
        </p:txBody>
      </p:sp>
      <p:sp>
        <p:nvSpPr>
          <p:cNvPr id="13" name="Rechteck 12"/>
          <p:cNvSpPr/>
          <p:nvPr/>
        </p:nvSpPr>
        <p:spPr>
          <a:xfrm>
            <a:off x="530195" y="1295642"/>
            <a:ext cx="2270878" cy="108560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Sek A</a:t>
            </a:r>
          </a:p>
        </p:txBody>
      </p:sp>
      <p:sp>
        <p:nvSpPr>
          <p:cNvPr id="14" name="Rechteck 13"/>
          <p:cNvSpPr/>
          <p:nvPr/>
        </p:nvSpPr>
        <p:spPr>
          <a:xfrm>
            <a:off x="530195" y="2622415"/>
            <a:ext cx="2270878" cy="10856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Sek B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508001"/>
            <a:ext cx="6447501" cy="657412"/>
          </a:xfrm>
        </p:spPr>
        <p:txBody>
          <a:bodyPr/>
          <a:lstStyle/>
          <a:p>
            <a:r>
              <a:rPr lang="de-DE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Umstufungen</a:t>
            </a:r>
            <a:endParaRPr lang="de-DE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11022" y="2122097"/>
            <a:ext cx="30893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>
                <a:latin typeface="Myriad Pro"/>
              </a:rPr>
              <a:t>Gesamtbeurteilung</a:t>
            </a:r>
          </a:p>
          <a:p>
            <a:endParaRPr lang="de-CH">
              <a:latin typeface="Myriad Pro"/>
            </a:endParaRPr>
          </a:p>
          <a:p>
            <a:r>
              <a:rPr lang="de-CH">
                <a:latin typeface="Myriad Pro"/>
              </a:rPr>
              <a:t>= Leistungsbeurteilung</a:t>
            </a:r>
          </a:p>
          <a:p>
            <a:r>
              <a:rPr lang="de-CH">
                <a:latin typeface="Myriad Pro"/>
              </a:rPr>
              <a:t>= Potenzial</a:t>
            </a:r>
          </a:p>
          <a:p>
            <a:r>
              <a:rPr lang="de-CH">
                <a:latin typeface="Myriad Pro"/>
              </a:rPr>
              <a:t>= Lern- und Arbeitsverhalten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625788" y="1993939"/>
            <a:ext cx="303990" cy="992187"/>
            <a:chOff x="1625788" y="1993939"/>
            <a:chExt cx="303990" cy="992187"/>
          </a:xfrm>
        </p:grpSpPr>
        <p:cxnSp>
          <p:nvCxnSpPr>
            <p:cNvPr id="23" name="Gerade Verbindung mit Pfeil 22"/>
            <p:cNvCxnSpPr/>
            <p:nvPr/>
          </p:nvCxnSpPr>
          <p:spPr>
            <a:xfrm>
              <a:off x="1929778" y="1993939"/>
              <a:ext cx="0" cy="992187"/>
            </a:xfrm>
            <a:prstGeom prst="straightConnector1">
              <a:avLst/>
            </a:prstGeom>
            <a:ln w="57150" cmpd="sng">
              <a:solidFill>
                <a:srgbClr val="F80B17"/>
              </a:solidFill>
              <a:tailEnd type="arrow"/>
            </a:ln>
            <a:effectLst>
              <a:outerShdw blurRad="50800" dist="38100" dir="2700000" algn="tl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>
              <a:off x="1625788" y="1993939"/>
              <a:ext cx="0" cy="992187"/>
            </a:xfrm>
            <a:prstGeom prst="straightConnector1">
              <a:avLst/>
            </a:prstGeom>
            <a:ln w="57150" cmpd="sng">
              <a:solidFill>
                <a:srgbClr val="F80B17"/>
              </a:solidFill>
              <a:headEnd type="arrow"/>
              <a:tailEnd type="none"/>
            </a:ln>
            <a:effectLst>
              <a:outerShdw blurRad="50800" dist="38100" dir="2700000" algn="tl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uppieren 5"/>
          <p:cNvGrpSpPr/>
          <p:nvPr/>
        </p:nvGrpSpPr>
        <p:grpSpPr>
          <a:xfrm>
            <a:off x="1625788" y="3453095"/>
            <a:ext cx="303990" cy="992187"/>
            <a:chOff x="3005104" y="3350346"/>
            <a:chExt cx="303990" cy="992187"/>
          </a:xfrm>
        </p:grpSpPr>
        <p:cxnSp>
          <p:nvCxnSpPr>
            <p:cNvPr id="25" name="Gerade Verbindung mit Pfeil 24"/>
            <p:cNvCxnSpPr/>
            <p:nvPr/>
          </p:nvCxnSpPr>
          <p:spPr>
            <a:xfrm>
              <a:off x="3309094" y="3350346"/>
              <a:ext cx="0" cy="992187"/>
            </a:xfrm>
            <a:prstGeom prst="straightConnector1">
              <a:avLst/>
            </a:prstGeom>
            <a:ln w="57150" cmpd="sng">
              <a:solidFill>
                <a:srgbClr val="F80B17"/>
              </a:solidFill>
              <a:tailEnd type="arrow"/>
            </a:ln>
            <a:effectLst>
              <a:outerShdw blurRad="50800" dist="38100" dir="2700000" algn="tl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>
              <a:off x="3005104" y="3350346"/>
              <a:ext cx="0" cy="992187"/>
            </a:xfrm>
            <a:prstGeom prst="straightConnector1">
              <a:avLst/>
            </a:prstGeom>
            <a:ln w="57150" cmpd="sng">
              <a:solidFill>
                <a:srgbClr val="F80B17"/>
              </a:solidFill>
              <a:headEnd type="arrow"/>
              <a:tailEnd type="none"/>
            </a:ln>
            <a:effectLst>
              <a:outerShdw blurRad="50800" dist="38100" dir="2700000" algn="tl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8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515737"/>
            <a:ext cx="8229601" cy="700813"/>
          </a:xfrm>
        </p:spPr>
        <p:txBody>
          <a:bodyPr>
            <a:noAutofit/>
          </a:bodyPr>
          <a:lstStyle/>
          <a:p>
            <a:r>
              <a:rPr lang="de-DE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Anforderungen an alle Schüler*innen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1216550"/>
            <a:ext cx="7755776" cy="3884367"/>
          </a:xfrm>
        </p:spPr>
        <p:txBody>
          <a:bodyPr>
            <a:noAutofit/>
          </a:bodyPr>
          <a:lstStyle/>
          <a:p>
            <a:pPr marL="269875" lvl="2" indent="-269875">
              <a:lnSpc>
                <a:spcPct val="150000"/>
              </a:lnSpc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Positive Haltung gegenüber der Schule 	</a:t>
            </a:r>
          </a:p>
          <a:p>
            <a:pPr marL="269875" lvl="2" indent="-269875">
              <a:lnSpc>
                <a:spcPct val="150000"/>
              </a:lnSpc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Zuverlässigkeit	</a:t>
            </a:r>
          </a:p>
          <a:p>
            <a:pPr marL="269875" lvl="2" indent="-269875">
              <a:lnSpc>
                <a:spcPct val="150000"/>
              </a:lnSpc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Verantwortung übernehmen			</a:t>
            </a:r>
          </a:p>
          <a:p>
            <a:pPr marL="269875" lvl="2" indent="-269875">
              <a:lnSpc>
                <a:spcPct val="150000"/>
              </a:lnSpc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Pünktlichkeit			</a:t>
            </a:r>
          </a:p>
          <a:p>
            <a:pPr marL="269875" lvl="2" indent="-269875">
              <a:lnSpc>
                <a:spcPct val="150000"/>
              </a:lnSpc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Kollegialität / Respekt</a:t>
            </a:r>
          </a:p>
          <a:p>
            <a:pPr marL="269875" lvl="2" indent="-269875">
              <a:lnSpc>
                <a:spcPct val="150000"/>
              </a:lnSpc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Interesse				</a:t>
            </a:r>
          </a:p>
          <a:p>
            <a:pPr marL="269875" lvl="2" indent="-269875">
              <a:lnSpc>
                <a:spcPct val="150000"/>
              </a:lnSpc>
            </a:pPr>
            <a:r>
              <a:rPr lang="de-DE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Leistungsbereitschaft / Einsatz</a:t>
            </a:r>
            <a:endParaRPr lang="de-DE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16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34913"/>
            <a:ext cx="6447501" cy="1100667"/>
          </a:xfrm>
        </p:spPr>
        <p:txBody>
          <a:bodyPr/>
          <a:lstStyle/>
          <a:p>
            <a: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 und C im Vergleich</a:t>
            </a:r>
            <a:b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4" y="1331440"/>
            <a:ext cx="854963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161338" algn="r"/>
              </a:tabLst>
            </a:pPr>
            <a:r>
              <a:rPr lang="de-DE">
                <a:latin typeface="Myriad Pro"/>
                <a:cs typeface="Myriad Pro"/>
              </a:rPr>
              <a:t>Wie hoch ist das </a:t>
            </a:r>
            <a:r>
              <a:rPr lang="de-DE" b="1">
                <a:latin typeface="Myriad Pro"/>
                <a:cs typeface="Myriad Pro"/>
              </a:rPr>
              <a:t>Abstraktionsvermögen</a:t>
            </a:r>
            <a:r>
              <a:rPr lang="de-DE">
                <a:latin typeface="Myriad Pro"/>
                <a:cs typeface="Myriad Pro"/>
              </a:rPr>
              <a:t> des Jugendlichen?	</a:t>
            </a:r>
          </a:p>
          <a:p>
            <a:pPr>
              <a:lnSpc>
                <a:spcPct val="150000"/>
              </a:lnSpc>
              <a:tabLst>
                <a:tab pos="8161338" algn="r"/>
              </a:tabLst>
            </a:pPr>
            <a:r>
              <a:rPr lang="de-DE">
                <a:latin typeface="Myriad Pro"/>
                <a:cs typeface="Myriad Pro"/>
              </a:rPr>
              <a:t>Wie </a:t>
            </a:r>
            <a:r>
              <a:rPr lang="de-DE" b="1">
                <a:latin typeface="Myriad Pro"/>
                <a:cs typeface="Myriad Pro"/>
              </a:rPr>
              <a:t>selbstständig</a:t>
            </a:r>
            <a:r>
              <a:rPr lang="de-DE">
                <a:latin typeface="Myriad Pro"/>
                <a:cs typeface="Myriad Pro"/>
              </a:rPr>
              <a:t> arbeitet der Jugendliche?</a:t>
            </a:r>
          </a:p>
          <a:p>
            <a:pPr>
              <a:lnSpc>
                <a:spcPct val="150000"/>
              </a:lnSpc>
              <a:tabLst>
                <a:tab pos="8161338" algn="r"/>
              </a:tabLst>
            </a:pPr>
            <a:r>
              <a:rPr lang="de-DE">
                <a:latin typeface="Myriad Pro"/>
                <a:cs typeface="Myriad Pro"/>
              </a:rPr>
              <a:t>Wie viele </a:t>
            </a:r>
            <a:r>
              <a:rPr lang="de-DE" b="1">
                <a:latin typeface="Myriad Pro"/>
                <a:cs typeface="Myriad Pro"/>
              </a:rPr>
              <a:t>repetitive Aufgaben </a:t>
            </a:r>
            <a:r>
              <a:rPr lang="de-DE">
                <a:latin typeface="Myriad Pro"/>
                <a:cs typeface="Myriad Pro"/>
              </a:rPr>
              <a:t>braucht der Jugendliche?</a:t>
            </a:r>
          </a:p>
          <a:p>
            <a:pPr>
              <a:lnSpc>
                <a:spcPct val="150000"/>
              </a:lnSpc>
              <a:tabLst>
                <a:tab pos="8161338" algn="r"/>
              </a:tabLst>
            </a:pPr>
            <a:r>
              <a:rPr lang="de-DE">
                <a:latin typeface="Myriad Pro"/>
                <a:cs typeface="Myriad Pro"/>
              </a:rPr>
              <a:t>Findet der Jugendliche den </a:t>
            </a:r>
            <a:r>
              <a:rPr lang="de-DE" b="1">
                <a:latin typeface="Myriad Pro"/>
                <a:cs typeface="Myriad Pro"/>
              </a:rPr>
              <a:t>Lösungsweg</a:t>
            </a:r>
            <a:r>
              <a:rPr lang="de-DE">
                <a:latin typeface="Myriad Pro"/>
                <a:cs typeface="Myriad Pro"/>
              </a:rPr>
              <a:t> gerne selbständig?</a:t>
            </a:r>
          </a:p>
          <a:p>
            <a:pPr>
              <a:lnSpc>
                <a:spcPct val="150000"/>
              </a:lnSpc>
              <a:tabLst>
                <a:tab pos="8161338" algn="r"/>
              </a:tabLst>
            </a:pPr>
            <a:r>
              <a:rPr lang="de-DE">
                <a:latin typeface="Myriad Pro"/>
                <a:cs typeface="Myriad Pro"/>
              </a:rPr>
              <a:t>Wie gross ist die bewältigbare </a:t>
            </a:r>
            <a:r>
              <a:rPr lang="de-DE" b="1">
                <a:latin typeface="Myriad Pro"/>
                <a:cs typeface="Myriad Pro"/>
              </a:rPr>
              <a:t>Stoffmenge</a:t>
            </a:r>
            <a:r>
              <a:rPr lang="de-DE">
                <a:latin typeface="Myriad Pro"/>
                <a:cs typeface="Myriad Pro"/>
              </a:rPr>
              <a:t>?</a:t>
            </a:r>
          </a:p>
          <a:p>
            <a:pPr>
              <a:lnSpc>
                <a:spcPct val="150000"/>
              </a:lnSpc>
              <a:tabLst>
                <a:tab pos="8161338" algn="r"/>
              </a:tabLst>
            </a:pPr>
            <a:r>
              <a:rPr lang="de-DE">
                <a:latin typeface="Myriad Pro"/>
                <a:cs typeface="Myriad Pro"/>
              </a:rPr>
              <a:t>Verhindert </a:t>
            </a:r>
            <a:r>
              <a:rPr lang="de-DE" b="1">
                <a:latin typeface="Myriad Pro"/>
                <a:cs typeface="Myriad Pro"/>
              </a:rPr>
              <a:t>Zeitdruck</a:t>
            </a:r>
            <a:r>
              <a:rPr lang="de-DE">
                <a:latin typeface="Myriad Pro"/>
                <a:cs typeface="Myriad Pro"/>
              </a:rPr>
              <a:t> die Qualität der Arbeit?</a:t>
            </a:r>
          </a:p>
          <a:p>
            <a:pPr>
              <a:lnSpc>
                <a:spcPct val="150000"/>
              </a:lnSpc>
              <a:tabLst>
                <a:tab pos="8161338" algn="r"/>
              </a:tabLst>
            </a:pPr>
            <a:r>
              <a:rPr lang="de-DE">
                <a:latin typeface="Myriad Pro"/>
                <a:cs typeface="Myriad Pro"/>
              </a:rPr>
              <a:t>Wie viel </a:t>
            </a:r>
            <a:r>
              <a:rPr lang="de-DE" b="1">
                <a:latin typeface="Myriad Pro"/>
                <a:cs typeface="Myriad Pro"/>
              </a:rPr>
              <a:t>Hilfe</a:t>
            </a:r>
            <a:r>
              <a:rPr lang="de-DE">
                <a:latin typeface="Myriad Pro"/>
                <a:cs typeface="Myriad Pro"/>
              </a:rPr>
              <a:t> benötigt der Jugendliche?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84" y="97381"/>
            <a:ext cx="1572135" cy="1281131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732022" y="4353814"/>
            <a:ext cx="6447501" cy="11006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B oder C?</a:t>
            </a:r>
            <a:b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5356" y="605385"/>
            <a:ext cx="7427400" cy="676568"/>
          </a:xfrm>
        </p:spPr>
        <p:txBody>
          <a:bodyPr/>
          <a:lstStyle/>
          <a:p>
            <a: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Ablauf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2024" y="1190064"/>
            <a:ext cx="7770731" cy="3955677"/>
          </a:xfrm>
        </p:spPr>
        <p:txBody>
          <a:bodyPr>
            <a:normAutofit lnSpcReduction="10000"/>
          </a:bodyPr>
          <a:lstStyle/>
          <a:p>
            <a:pPr lvl="1">
              <a:tabLst>
                <a:tab pos="444500" algn="l"/>
                <a:tab pos="5024438" algn="l"/>
              </a:tabLst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Das Schweizer Bildungssystem	15 min</a:t>
            </a:r>
          </a:p>
          <a:p>
            <a:pPr lvl="1">
              <a:tabLst>
                <a:tab pos="444500" algn="l"/>
                <a:tab pos="5024438" algn="l"/>
              </a:tabLst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Übertrittsverfahren</a:t>
            </a:r>
          </a:p>
          <a:p>
            <a:pPr marL="685800" lvl="2" indent="0">
              <a:buNone/>
              <a:tabLst>
                <a:tab pos="444500" algn="l"/>
                <a:tab pos="5024438" algn="l"/>
              </a:tabLst>
            </a:pPr>
            <a:r>
              <a:rPr lang="de-DE" sz="1650">
                <a:latin typeface="Arial" panose="020B0604020202020204" pitchFamily="34" charset="0"/>
                <a:cs typeface="Arial" panose="020B0604020202020204" pitchFamily="34" charset="0"/>
              </a:rPr>
              <a:t>- Zeitplan</a:t>
            </a:r>
          </a:p>
          <a:p>
            <a:pPr marL="685800" lvl="2" indent="0">
              <a:buNone/>
              <a:tabLst>
                <a:tab pos="444500" algn="l"/>
                <a:tab pos="5024438" algn="l"/>
              </a:tabLst>
            </a:pPr>
            <a:r>
              <a:rPr lang="de-DE" sz="1650">
                <a:latin typeface="Arial" panose="020B0604020202020204" pitchFamily="34" charset="0"/>
                <a:cs typeface="Arial" panose="020B0604020202020204" pitchFamily="34" charset="0"/>
              </a:rPr>
              <a:t>- Gesamtbeurteilung</a:t>
            </a:r>
          </a:p>
          <a:p>
            <a:pPr lvl="1">
              <a:tabLst>
                <a:tab pos="444500" algn="l"/>
                <a:tab pos="5024438" algn="l"/>
              </a:tabLst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Fragen						</a:t>
            </a:r>
          </a:p>
          <a:p>
            <a:pPr lvl="1">
              <a:tabLst>
                <a:tab pos="444500" algn="l"/>
                <a:tab pos="5024438" algn="l"/>
              </a:tabLst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Die Sekundarschule stellt sich vor	15 min</a:t>
            </a:r>
          </a:p>
          <a:p>
            <a:pPr lvl="1">
              <a:tabLst>
                <a:tab pos="444500" algn="l"/>
                <a:tab pos="5024438" algn="l"/>
              </a:tabLst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Fragen</a:t>
            </a:r>
          </a:p>
          <a:p>
            <a:pPr marL="342900" lvl="1" indent="0">
              <a:buNone/>
              <a:tabLst>
                <a:tab pos="444500" algn="l"/>
                <a:tab pos="5024438" algn="l"/>
              </a:tabLst>
            </a:pPr>
            <a:endParaRPr lang="de-DE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  <a:tabLst>
                <a:tab pos="444500" algn="l"/>
                <a:tab pos="5024438" algn="l"/>
              </a:tabLst>
            </a:pPr>
            <a:r>
              <a:rPr lang="de-DE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Fortsetzung in den Klassen	individuell</a:t>
            </a:r>
          </a:p>
          <a:p>
            <a:pPr marL="342900" lvl="1" indent="0">
              <a:buNone/>
              <a:tabLst>
                <a:tab pos="444500" algn="l"/>
                <a:tab pos="5024438" algn="l"/>
              </a:tabLst>
            </a:pPr>
            <a:r>
              <a:rPr lang="de-DE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Klasse 6a – Zimmer 303</a:t>
            </a:r>
          </a:p>
          <a:p>
            <a:pPr marL="342900" lvl="1" indent="0">
              <a:buNone/>
              <a:tabLst>
                <a:tab pos="444500" algn="l"/>
                <a:tab pos="5024438" algn="l"/>
              </a:tabLst>
            </a:pPr>
            <a:r>
              <a:rPr lang="de-DE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Klasse 6b – Zimmer 305</a:t>
            </a:r>
          </a:p>
        </p:txBody>
      </p:sp>
    </p:spTree>
    <p:extLst>
      <p:ext uri="{BB962C8B-B14F-4D97-AF65-F5344CB8AC3E}">
        <p14:creationId xmlns:p14="http://schemas.microsoft.com/office/powerpoint/2010/main" val="45243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880" y="452657"/>
            <a:ext cx="3711117" cy="533305"/>
          </a:xfrm>
        </p:spPr>
        <p:txBody>
          <a:bodyPr/>
          <a:lstStyle/>
          <a:p>
            <a:r>
              <a:rPr lang="de-CH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Umstufung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4880" y="1306279"/>
            <a:ext cx="68341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Im ersten Jahr gibt es 3, danach 2 </a:t>
            </a:r>
            <a:r>
              <a:rPr lang="de-CH" err="1">
                <a:latin typeface="Arial" panose="020B0604020202020204" pitchFamily="34" charset="0"/>
                <a:cs typeface="Arial" panose="020B0604020202020204" pitchFamily="34" charset="0"/>
              </a:rPr>
              <a:t>Umstufungstermine</a:t>
            </a: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 pro Schuljahr:</a:t>
            </a:r>
          </a:p>
          <a:p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228975" algn="l"/>
              </a:tabLst>
            </a:pPr>
            <a:r>
              <a:rPr lang="de-CH" b="1">
                <a:latin typeface="Arial" panose="020B0604020202020204" pitchFamily="34" charset="0"/>
                <a:cs typeface="Arial" panose="020B0604020202020204" pitchFamily="34" charset="0"/>
              </a:rPr>
              <a:t>Für die 1. Klasse 	Für die 2. und 3. Klasse</a:t>
            </a:r>
          </a:p>
          <a:p>
            <a:pPr>
              <a:tabLst>
                <a:tab pos="3228975" algn="l"/>
              </a:tabLst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November, April, Juni 	Ende Januar, Juni</a:t>
            </a:r>
          </a:p>
          <a:p>
            <a:pPr>
              <a:tabLst>
                <a:tab pos="3586163" algn="l"/>
              </a:tabLst>
            </a:pPr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586163" algn="l"/>
              </a:tabLst>
            </a:pPr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586163" algn="l"/>
              </a:tabLst>
            </a:pPr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Ein Wechsel ist dann angezeigt, wenn angenommen werden kann, dass ein/e Schüler*in in einer anderen Abteilung besser gefördert wird.</a:t>
            </a:r>
          </a:p>
        </p:txBody>
      </p:sp>
    </p:spTree>
    <p:extLst>
      <p:ext uri="{BB962C8B-B14F-4D97-AF65-F5344CB8AC3E}">
        <p14:creationId xmlns:p14="http://schemas.microsoft.com/office/powerpoint/2010/main" val="1849978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88" y="515046"/>
            <a:ext cx="3141995" cy="504775"/>
          </a:xfrm>
        </p:spPr>
        <p:txBody>
          <a:bodyPr/>
          <a:lstStyle/>
          <a:p>
            <a: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 der Sek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14388" y="1580269"/>
            <a:ext cx="52023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>
                <a:latin typeface="Myriad Pro"/>
                <a:sym typeface="Wingdings"/>
              </a:rPr>
              <a:t>Passende Anschlusslösung</a:t>
            </a:r>
          </a:p>
          <a:p>
            <a:endParaRPr lang="de-CH">
              <a:latin typeface="Myriad Pro"/>
              <a:sym typeface="Wingdings"/>
            </a:endParaRPr>
          </a:p>
          <a:p>
            <a:r>
              <a:rPr lang="de-CH">
                <a:latin typeface="Myriad Pro"/>
                <a:sym typeface="Wingdings" panose="05000000000000000000" pitchFamily="2" charset="2"/>
              </a:rPr>
              <a:t> </a:t>
            </a:r>
            <a:r>
              <a:rPr lang="de-CH">
                <a:latin typeface="Myriad Pro"/>
              </a:rPr>
              <a:t>Lehrstelle</a:t>
            </a:r>
          </a:p>
          <a:p>
            <a:endParaRPr lang="de-CH">
              <a:latin typeface="Myriad Pro"/>
            </a:endParaRPr>
          </a:p>
          <a:p>
            <a:r>
              <a:rPr lang="de-CH">
                <a:latin typeface="Myriad Pro"/>
                <a:sym typeface="Wingdings" panose="05000000000000000000" pitchFamily="2" charset="2"/>
              </a:rPr>
              <a:t> </a:t>
            </a:r>
            <a:r>
              <a:rPr lang="de-CH">
                <a:latin typeface="Myriad Pro"/>
              </a:rPr>
              <a:t>weiterführende Schule</a:t>
            </a:r>
          </a:p>
          <a:p>
            <a:pPr marL="342900" indent="-342900">
              <a:buFont typeface="Wingdings"/>
              <a:buChar char="à"/>
            </a:pPr>
            <a:endParaRPr lang="de-CH">
              <a:latin typeface="Myriad Pro"/>
            </a:endParaRPr>
          </a:p>
          <a:p>
            <a:r>
              <a:rPr lang="de-CH">
                <a:latin typeface="Myriad Pro"/>
                <a:sym typeface="Wingdings" panose="05000000000000000000" pitchFamily="2" charset="2"/>
              </a:rPr>
              <a:t> </a:t>
            </a:r>
            <a:r>
              <a:rPr lang="de-CH">
                <a:latin typeface="Myriad Pro"/>
              </a:rPr>
              <a:t>Brückenangebot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527" y="1719934"/>
            <a:ext cx="3041837" cy="17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181" y="198684"/>
            <a:ext cx="8229600" cy="952500"/>
          </a:xfrm>
        </p:spPr>
        <p:txBody>
          <a:bodyPr/>
          <a:lstStyle/>
          <a:p>
            <a:r>
              <a:rPr lang="de-CH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Fächerangebot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99182" y="778715"/>
            <a:ext cx="3514506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Mathematik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Englisch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Französisch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>
                <a:latin typeface="Arial" panose="020B0604020202020204" pitchFamily="34" charset="0"/>
                <a:cs typeface="Arial" panose="020B0604020202020204" pitchFamily="34" charset="0"/>
              </a:rPr>
              <a:t>Räume, Zeiten, Gesellschaften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Natur und Technik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/>
                <a:cs typeface="Arial"/>
              </a:rPr>
              <a:t>Religionen, Kulturen, Ethik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>
                <a:latin typeface="Arial" panose="020B0604020202020204" pitchFamily="34" charset="0"/>
                <a:cs typeface="Arial" panose="020B0604020202020204" pitchFamily="34" charset="0"/>
              </a:rPr>
              <a:t>Wirtschaft, Arbeit, Haushalt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Textiles und Technisches Gestalten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Bildnerisches Gestalten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Medien und Informatik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>
                <a:latin typeface="Arial" panose="020B0604020202020204" pitchFamily="34" charset="0"/>
                <a:cs typeface="Arial" panose="020B0604020202020204" pitchFamily="34" charset="0"/>
              </a:rPr>
              <a:t>Berufliche Orientierung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Bewegung und 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Musik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>
                <a:latin typeface="Arial"/>
                <a:cs typeface="Arial"/>
              </a:rPr>
              <a:t>Projektunterricht</a:t>
            </a:r>
            <a:endParaRPr lang="de-CH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019387" y="740830"/>
            <a:ext cx="26983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>
                <a:latin typeface="Arial" panose="020B0604020202020204" pitchFamily="34" charset="0"/>
                <a:cs typeface="Arial" panose="020B0604020202020204" pitchFamily="34" charset="0"/>
              </a:rPr>
              <a:t>Wahlfächer 3. 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Geometrie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Experimentieren im Labor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Staatskunde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Deutsch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Englisch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err="1">
                <a:latin typeface="Arial" panose="020B0604020202020204" pitchFamily="34" charset="0"/>
                <a:cs typeface="Arial" panose="020B0604020202020204" pitchFamily="34" charset="0"/>
              </a:rPr>
              <a:t>Conversation</a:t>
            </a: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 Française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Textiles und 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Werken mit Holz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Werken mit Metall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Musik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Robotik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Theater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29924" y="778715"/>
            <a:ext cx="23840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err="1">
                <a:latin typeface="Arial" panose="020B0604020202020204" pitchFamily="34" charset="0"/>
                <a:cs typeface="Arial" panose="020B0604020202020204" pitchFamily="34" charset="0"/>
              </a:rPr>
              <a:t>Freifach</a:t>
            </a:r>
            <a:r>
              <a:rPr lang="de-CH" b="1">
                <a:latin typeface="Arial" panose="020B0604020202020204" pitchFamily="34" charset="0"/>
                <a:cs typeface="Arial" panose="020B0604020202020204" pitchFamily="34" charset="0"/>
              </a:rPr>
              <a:t> 1. 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Textiles und Technisches Gestalten (2L)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b="1" err="1">
                <a:latin typeface="Arial" panose="020B0604020202020204" pitchFamily="34" charset="0"/>
                <a:cs typeface="Arial" panose="020B0604020202020204" pitchFamily="34" charset="0"/>
              </a:rPr>
              <a:t>Freifach</a:t>
            </a:r>
            <a:r>
              <a:rPr lang="de-CH" b="1">
                <a:latin typeface="Arial" panose="020B0604020202020204" pitchFamily="34" charset="0"/>
                <a:cs typeface="Arial" panose="020B0604020202020204" pitchFamily="34" charset="0"/>
              </a:rPr>
              <a:t> 2. 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>
                <a:latin typeface="Arial" panose="020B0604020202020204" pitchFamily="34" charset="0"/>
                <a:cs typeface="Arial" panose="020B0604020202020204" pitchFamily="34" charset="0"/>
              </a:rPr>
              <a:t>Wirtschaft, Arbeit, Haushalt (2L)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7B4CE-445B-1772-B552-8A2477B0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Mittagstisch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1935D05-6C80-C096-76D2-BF0733F5FFD6}"/>
              </a:ext>
            </a:extLst>
          </p:cNvPr>
          <p:cNvSpPr txBox="1"/>
          <p:nvPr/>
        </p:nvSpPr>
        <p:spPr>
          <a:xfrm>
            <a:off x="589280" y="1463040"/>
            <a:ext cx="769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0" i="0" u="none" strike="noStrike" dirty="0">
                <a:solidFill>
                  <a:srgbClr val="44443F"/>
                </a:solidFill>
                <a:effectLst/>
                <a:latin typeface="NewsGot"/>
              </a:rPr>
              <a:t>Kosten: 	je nach Einkommen zwischen 9.10 Fr. und 15.15 Fr. pro Mittag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686DA5-9CF3-C3FC-3F81-6A4CE01EE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29" y="2018155"/>
            <a:ext cx="2612379" cy="369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09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81536" y="4331516"/>
            <a:ext cx="683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405" y="1138842"/>
            <a:ext cx="2665507" cy="25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6542" y="174781"/>
            <a:ext cx="6447501" cy="1100667"/>
          </a:xfrm>
        </p:spPr>
        <p:txBody>
          <a:bodyPr/>
          <a:lstStyle/>
          <a:p>
            <a: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Geografische Übersicht </a:t>
            </a:r>
          </a:p>
        </p:txBody>
      </p:sp>
      <p:pic>
        <p:nvPicPr>
          <p:cNvPr id="13" name="Inhaltsplatzhalter 12" descr="Bildschirmfoto 2014-06-04 um 13.59.5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7" r="-7387"/>
          <a:stretch>
            <a:fillRect/>
          </a:stretch>
        </p:blipFill>
        <p:spPr>
          <a:xfrm>
            <a:off x="0" y="686244"/>
            <a:ext cx="9037251" cy="5028756"/>
          </a:xfrm>
        </p:spPr>
      </p:pic>
      <p:sp>
        <p:nvSpPr>
          <p:cNvPr id="6" name="Textfeld 5"/>
          <p:cNvSpPr txBox="1"/>
          <p:nvPr/>
        </p:nvSpPr>
        <p:spPr>
          <a:xfrm>
            <a:off x="3095432" y="683222"/>
            <a:ext cx="1133644" cy="646331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Myriad Pro"/>
                <a:cs typeface="Myriad Pro"/>
              </a:rPr>
              <a:t>Primar</a:t>
            </a:r>
          </a:p>
          <a:p>
            <a:r>
              <a:rPr lang="de-DE">
                <a:latin typeface="Myriad Pro"/>
                <a:cs typeface="Myriad Pro"/>
              </a:rPr>
              <a:t>Gutschick</a:t>
            </a:r>
          </a:p>
        </p:txBody>
      </p:sp>
      <p:sp>
        <p:nvSpPr>
          <p:cNvPr id="7" name="Pfeil nach unten 6"/>
          <p:cNvSpPr/>
          <p:nvPr/>
        </p:nvSpPr>
        <p:spPr>
          <a:xfrm>
            <a:off x="3141071" y="1320602"/>
            <a:ext cx="327413" cy="64492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64748" y="2771052"/>
            <a:ext cx="1351292" cy="646331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Myriad Pro"/>
                <a:cs typeface="Myriad Pro"/>
              </a:rPr>
              <a:t>Primar</a:t>
            </a:r>
          </a:p>
          <a:p>
            <a:r>
              <a:rPr lang="de-DE">
                <a:latin typeface="Myriad Pro"/>
                <a:cs typeface="Myriad Pro"/>
              </a:rPr>
              <a:t>Mattenbach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1249" y="686244"/>
            <a:ext cx="1633781" cy="646331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Myriad Pro"/>
                <a:cs typeface="Myriad Pro"/>
              </a:rPr>
              <a:t>Primar</a:t>
            </a:r>
          </a:p>
          <a:p>
            <a:r>
              <a:rPr lang="de-DE">
                <a:latin typeface="Myriad Pro"/>
                <a:cs typeface="Myriad Pro"/>
              </a:rPr>
              <a:t>Schönengrund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69220" y="2124721"/>
            <a:ext cx="1351292" cy="646331"/>
          </a:xfrm>
          <a:prstGeom prst="rect">
            <a:avLst/>
          </a:prstGeom>
          <a:solidFill>
            <a:srgbClr val="CF4341">
              <a:alpha val="49000"/>
            </a:srgb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Myriad Pro"/>
                <a:cs typeface="Myriad Pro"/>
              </a:rPr>
              <a:t>Sek</a:t>
            </a:r>
          </a:p>
          <a:p>
            <a:r>
              <a:rPr lang="de-DE">
                <a:latin typeface="Myriad Pro"/>
                <a:cs typeface="Myriad Pro"/>
              </a:rPr>
              <a:t>Mattenbach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812597" y="3696913"/>
            <a:ext cx="1184940" cy="646331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Myriad Pro"/>
                <a:cs typeface="Myriad Pro"/>
              </a:rPr>
              <a:t>Primar</a:t>
            </a:r>
          </a:p>
          <a:p>
            <a:r>
              <a:rPr lang="de-DE">
                <a:latin typeface="Myriad Pro"/>
                <a:cs typeface="Myriad Pro"/>
              </a:rPr>
              <a:t>Steinacker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812597" y="4467284"/>
            <a:ext cx="1043876" cy="646331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Myriad Pro"/>
                <a:cs typeface="Myriad Pro"/>
              </a:rPr>
              <a:t>Primar</a:t>
            </a:r>
          </a:p>
          <a:p>
            <a:r>
              <a:rPr lang="de-DE" err="1">
                <a:latin typeface="Myriad Pro"/>
                <a:cs typeface="Myriad Pro"/>
              </a:rPr>
              <a:t>Sennhof</a:t>
            </a:r>
            <a:endParaRPr lang="de-DE">
              <a:latin typeface="Myriad Pro"/>
              <a:cs typeface="Myriad Pro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783920" y="1026125"/>
            <a:ext cx="1236236" cy="646331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Myriad Pro"/>
                <a:cs typeface="Myriad Pro"/>
              </a:rPr>
              <a:t>Primar</a:t>
            </a:r>
          </a:p>
          <a:p>
            <a:r>
              <a:rPr lang="de-DE" err="1">
                <a:latin typeface="Myriad Pro"/>
                <a:cs typeface="Myriad Pro"/>
              </a:rPr>
              <a:t>Tägelmoos</a:t>
            </a:r>
            <a:endParaRPr lang="de-DE">
              <a:latin typeface="Myriad Pro"/>
              <a:cs typeface="Myriad Pro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089869" y="2207170"/>
            <a:ext cx="1364476" cy="646331"/>
          </a:xfrm>
          <a:prstGeom prst="rect">
            <a:avLst/>
          </a:prstGeom>
          <a:solidFill>
            <a:srgbClr val="CF4341">
              <a:alpha val="49000"/>
            </a:srgb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Myriad Pro"/>
                <a:cs typeface="Myriad Pro"/>
              </a:rPr>
              <a:t>Sek</a:t>
            </a:r>
          </a:p>
          <a:p>
            <a:r>
              <a:rPr lang="de-DE">
                <a:latin typeface="Myriad Pro"/>
                <a:cs typeface="Myriad Pro"/>
              </a:rPr>
              <a:t>Büelwiesen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342617" y="3453585"/>
            <a:ext cx="1116997" cy="646331"/>
          </a:xfrm>
          <a:prstGeom prst="rect">
            <a:avLst/>
          </a:prstGeom>
          <a:solidFill>
            <a:srgbClr val="CF4341">
              <a:alpha val="49000"/>
            </a:srgb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Myriad Pro"/>
                <a:cs typeface="Myriad Pro"/>
              </a:rPr>
              <a:t>Sek</a:t>
            </a:r>
          </a:p>
          <a:p>
            <a:r>
              <a:rPr lang="de-DE" err="1">
                <a:latin typeface="Myriad Pro"/>
                <a:cs typeface="Myriad Pro"/>
              </a:rPr>
              <a:t>Oberseen</a:t>
            </a:r>
            <a:endParaRPr lang="de-DE">
              <a:latin typeface="Myriad Pro"/>
              <a:cs typeface="Myriad Pro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341608" y="4099916"/>
            <a:ext cx="1116997" cy="646331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Myriad Pro"/>
                <a:cs typeface="Myriad Pro"/>
              </a:rPr>
              <a:t>Primar</a:t>
            </a:r>
          </a:p>
          <a:p>
            <a:r>
              <a:rPr lang="de-DE" err="1">
                <a:latin typeface="Myriad Pro"/>
                <a:cs typeface="Myriad Pro"/>
              </a:rPr>
              <a:t>Oberseen</a:t>
            </a:r>
            <a:endParaRPr lang="de-DE">
              <a:latin typeface="Myriad Pro"/>
              <a:cs typeface="Myriad Pro"/>
            </a:endParaRPr>
          </a:p>
        </p:txBody>
      </p:sp>
      <p:sp>
        <p:nvSpPr>
          <p:cNvPr id="24" name="Pfeil nach unten 23"/>
          <p:cNvSpPr/>
          <p:nvPr/>
        </p:nvSpPr>
        <p:spPr>
          <a:xfrm rot="3280183">
            <a:off x="5123667" y="2745722"/>
            <a:ext cx="327413" cy="64492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6745391" y="4952243"/>
            <a:ext cx="1703543" cy="646331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 rtlCol="0">
            <a:spAutoFit/>
          </a:bodyPr>
          <a:lstStyle/>
          <a:p>
            <a:r>
              <a:rPr lang="de-DE">
                <a:latin typeface="Myriad Pro"/>
                <a:cs typeface="Myriad Pro"/>
              </a:rPr>
              <a:t>Primar</a:t>
            </a:r>
          </a:p>
          <a:p>
            <a:r>
              <a:rPr lang="de-DE" err="1">
                <a:latin typeface="Myriad Pro"/>
                <a:cs typeface="Myriad Pro"/>
              </a:rPr>
              <a:t>Aussenwachten</a:t>
            </a:r>
            <a:endParaRPr lang="de-DE">
              <a:latin typeface="Myriad Pro"/>
              <a:cs typeface="Myriad Pro"/>
            </a:endParaRPr>
          </a:p>
        </p:txBody>
      </p:sp>
      <p:sp>
        <p:nvSpPr>
          <p:cNvPr id="28" name="Pfeil nach unten 27"/>
          <p:cNvSpPr/>
          <p:nvPr/>
        </p:nvSpPr>
        <p:spPr>
          <a:xfrm rot="18558315">
            <a:off x="3851783" y="4937221"/>
            <a:ext cx="327413" cy="64492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Pfeil nach unten 29"/>
          <p:cNvSpPr/>
          <p:nvPr/>
        </p:nvSpPr>
        <p:spPr>
          <a:xfrm rot="11411944" flipH="1">
            <a:off x="7918090" y="4563262"/>
            <a:ext cx="178923" cy="53045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unten 24"/>
          <p:cNvSpPr/>
          <p:nvPr/>
        </p:nvSpPr>
        <p:spPr>
          <a:xfrm rot="12782241" flipH="1">
            <a:off x="8155723" y="4610123"/>
            <a:ext cx="196822" cy="63724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unten 4"/>
          <p:cNvSpPr/>
          <p:nvPr/>
        </p:nvSpPr>
        <p:spPr>
          <a:xfrm rot="1631438">
            <a:off x="4791486" y="1671755"/>
            <a:ext cx="327413" cy="64492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unten 7"/>
          <p:cNvSpPr/>
          <p:nvPr/>
        </p:nvSpPr>
        <p:spPr>
          <a:xfrm rot="17445654">
            <a:off x="1616290" y="1152882"/>
            <a:ext cx="327413" cy="64492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unten 10"/>
          <p:cNvSpPr/>
          <p:nvPr/>
        </p:nvSpPr>
        <p:spPr>
          <a:xfrm rot="2730571" flipV="1">
            <a:off x="2068159" y="2188279"/>
            <a:ext cx="327413" cy="64492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unten 13"/>
          <p:cNvSpPr/>
          <p:nvPr/>
        </p:nvSpPr>
        <p:spPr>
          <a:xfrm rot="1699375" flipV="1">
            <a:off x="3623081" y="3120734"/>
            <a:ext cx="327413" cy="64492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unten 20"/>
          <p:cNvSpPr/>
          <p:nvPr/>
        </p:nvSpPr>
        <p:spPr>
          <a:xfrm rot="5400000">
            <a:off x="5854431" y="3857077"/>
            <a:ext cx="327413" cy="64492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8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15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367084"/>
            <a:ext cx="6447501" cy="1100667"/>
          </a:xfrm>
        </p:spPr>
        <p:txBody>
          <a:bodyPr/>
          <a:lstStyle/>
          <a:p>
            <a: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Bildungssystem</a:t>
            </a:r>
          </a:p>
        </p:txBody>
      </p:sp>
      <p:sp>
        <p:nvSpPr>
          <p:cNvPr id="13" name="Rechteck 12"/>
          <p:cNvSpPr/>
          <p:nvPr/>
        </p:nvSpPr>
        <p:spPr>
          <a:xfrm>
            <a:off x="621108" y="1014289"/>
            <a:ext cx="1008000" cy="416983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de-DE" sz="1400">
                <a:solidFill>
                  <a:schemeClr val="tx1"/>
                </a:solidFill>
                <a:latin typeface="Myriad Pro"/>
                <a:cs typeface="Myriad Pro"/>
              </a:rPr>
              <a:t>Vorschule</a:t>
            </a:r>
          </a:p>
        </p:txBody>
      </p:sp>
      <p:sp>
        <p:nvSpPr>
          <p:cNvPr id="14" name="Rechteck 13"/>
          <p:cNvSpPr/>
          <p:nvPr/>
        </p:nvSpPr>
        <p:spPr>
          <a:xfrm>
            <a:off x="1626768" y="1014289"/>
            <a:ext cx="3023999" cy="4169833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0">
                <a:schemeClr val="accent6">
                  <a:shade val="94000"/>
                  <a:lumMod val="94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de-DE" sz="1400">
                <a:solidFill>
                  <a:schemeClr val="tx1"/>
                </a:solidFill>
                <a:latin typeface="Myriad Pro"/>
                <a:cs typeface="Myriad Pro"/>
              </a:rPr>
              <a:t>Primarschule</a:t>
            </a:r>
          </a:p>
        </p:txBody>
      </p:sp>
      <p:sp>
        <p:nvSpPr>
          <p:cNvPr id="15" name="Rechteck 14"/>
          <p:cNvSpPr/>
          <p:nvPr/>
        </p:nvSpPr>
        <p:spPr>
          <a:xfrm>
            <a:off x="4650767" y="1014289"/>
            <a:ext cx="1511999" cy="416983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de-DE" sz="1400" err="1">
                <a:solidFill>
                  <a:schemeClr val="tx1"/>
                </a:solidFill>
                <a:latin typeface="Myriad Pro"/>
                <a:cs typeface="Myriad Pro"/>
              </a:rPr>
              <a:t>Sekundar</a:t>
            </a:r>
            <a:r>
              <a:rPr lang="de-DE" sz="1400">
                <a:solidFill>
                  <a:schemeClr val="tx1"/>
                </a:solidFill>
                <a:latin typeface="Myriad Pro"/>
                <a:cs typeface="Myriad Pro"/>
              </a:rPr>
              <a:t> I</a:t>
            </a:r>
          </a:p>
        </p:txBody>
      </p:sp>
      <p:sp>
        <p:nvSpPr>
          <p:cNvPr id="16" name="Rechteck 15"/>
          <p:cNvSpPr/>
          <p:nvPr/>
        </p:nvSpPr>
        <p:spPr>
          <a:xfrm>
            <a:off x="6155922" y="1014289"/>
            <a:ext cx="1929501" cy="416983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de-DE" sz="1400" err="1">
                <a:solidFill>
                  <a:schemeClr val="tx1"/>
                </a:solidFill>
                <a:latin typeface="Myriad Pro"/>
                <a:cs typeface="Myriad Pro"/>
              </a:rPr>
              <a:t>Sekundar</a:t>
            </a:r>
            <a:r>
              <a:rPr lang="de-DE" sz="1400">
                <a:solidFill>
                  <a:schemeClr val="tx1"/>
                </a:solidFill>
                <a:latin typeface="Myriad Pro"/>
                <a:cs typeface="Myriad Pro"/>
              </a:rPr>
              <a:t> II</a:t>
            </a:r>
          </a:p>
        </p:txBody>
      </p:sp>
      <p:sp>
        <p:nvSpPr>
          <p:cNvPr id="17" name="Rechteck 16"/>
          <p:cNvSpPr/>
          <p:nvPr/>
        </p:nvSpPr>
        <p:spPr>
          <a:xfrm>
            <a:off x="750733" y="1149228"/>
            <a:ext cx="648000" cy="3581796"/>
          </a:xfrm>
          <a:prstGeom prst="rect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>
                <a:latin typeface="Myriad Pro"/>
                <a:cs typeface="Myriad Pro"/>
              </a:rPr>
              <a:t>Kindergarten</a:t>
            </a:r>
          </a:p>
        </p:txBody>
      </p:sp>
      <p:sp>
        <p:nvSpPr>
          <p:cNvPr id="19" name="Rechteck 18"/>
          <p:cNvSpPr/>
          <p:nvPr/>
        </p:nvSpPr>
        <p:spPr>
          <a:xfrm>
            <a:off x="1919661" y="1149228"/>
            <a:ext cx="972000" cy="3581796"/>
          </a:xfrm>
          <a:prstGeom prst="rect">
            <a:avLst/>
          </a:prstGeom>
          <a:gradFill>
            <a:gsLst>
              <a:gs pos="100000">
                <a:srgbClr val="92D050"/>
              </a:gs>
              <a:gs pos="100000">
                <a:srgbClr val="A3C953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>
                <a:latin typeface="Myriad Pro"/>
                <a:cs typeface="Myriad Pro"/>
              </a:rPr>
              <a:t>Unterstufe</a:t>
            </a:r>
          </a:p>
        </p:txBody>
      </p:sp>
      <p:sp>
        <p:nvSpPr>
          <p:cNvPr id="21" name="Rechteck 20"/>
          <p:cNvSpPr/>
          <p:nvPr/>
        </p:nvSpPr>
        <p:spPr>
          <a:xfrm>
            <a:off x="3178757" y="1149228"/>
            <a:ext cx="972000" cy="3581796"/>
          </a:xfrm>
          <a:prstGeom prst="rect">
            <a:avLst/>
          </a:prstGeom>
          <a:gradFill>
            <a:gsLst>
              <a:gs pos="100000">
                <a:srgbClr val="92D050"/>
              </a:gs>
              <a:gs pos="100000">
                <a:srgbClr val="A3C953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>
                <a:latin typeface="Myriad Pro"/>
                <a:cs typeface="Myriad Pro"/>
              </a:rPr>
              <a:t>Mittelstufe</a:t>
            </a:r>
          </a:p>
        </p:txBody>
      </p:sp>
      <p:sp>
        <p:nvSpPr>
          <p:cNvPr id="24" name="Rechteck 23"/>
          <p:cNvSpPr/>
          <p:nvPr/>
        </p:nvSpPr>
        <p:spPr>
          <a:xfrm>
            <a:off x="5145153" y="1146653"/>
            <a:ext cx="2425350" cy="364626"/>
          </a:xfrm>
          <a:prstGeom prst="rect">
            <a:avLst/>
          </a:prstGeom>
          <a:gradFill flip="none" rotWithShape="1">
            <a:gsLst>
              <a:gs pos="0">
                <a:srgbClr val="CF4341"/>
              </a:gs>
              <a:gs pos="100000">
                <a:srgbClr val="A3C953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600">
                <a:latin typeface="Myriad Pro"/>
                <a:cs typeface="Myriad Pro"/>
              </a:rPr>
              <a:t>Langzeitgymnasium</a:t>
            </a:r>
          </a:p>
        </p:txBody>
      </p:sp>
      <p:sp>
        <p:nvSpPr>
          <p:cNvPr id="25" name="Rechteck 24"/>
          <p:cNvSpPr/>
          <p:nvPr/>
        </p:nvSpPr>
        <p:spPr>
          <a:xfrm>
            <a:off x="5148060" y="1691751"/>
            <a:ext cx="958312" cy="3039272"/>
          </a:xfrm>
          <a:prstGeom prst="rect">
            <a:avLst/>
          </a:prstGeom>
          <a:gradFill>
            <a:gsLst>
              <a:gs pos="10000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latin typeface="Myriad Pro"/>
                <a:cs typeface="Myriad Pro"/>
              </a:rPr>
              <a:t>Sek A</a:t>
            </a:r>
          </a:p>
          <a:p>
            <a:pPr algn="ctr"/>
            <a:r>
              <a:rPr lang="de-DE">
                <a:latin typeface="Myriad Pro"/>
                <a:cs typeface="Myriad Pro"/>
              </a:rPr>
              <a:t>Sek B</a:t>
            </a:r>
          </a:p>
          <a:p>
            <a:pPr algn="ctr"/>
            <a:r>
              <a:rPr lang="de-DE">
                <a:latin typeface="Myriad Pro"/>
                <a:cs typeface="Myriad Pro"/>
              </a:rPr>
              <a:t>Sek C</a:t>
            </a:r>
          </a:p>
        </p:txBody>
      </p:sp>
      <p:sp>
        <p:nvSpPr>
          <p:cNvPr id="27" name="Rechteck 26"/>
          <p:cNvSpPr/>
          <p:nvPr/>
        </p:nvSpPr>
        <p:spPr>
          <a:xfrm>
            <a:off x="6220138" y="4209724"/>
            <a:ext cx="846484" cy="331114"/>
          </a:xfrm>
          <a:prstGeom prst="rect">
            <a:avLst/>
          </a:prstGeom>
          <a:gradFill>
            <a:gsLst>
              <a:gs pos="10000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>
                <a:latin typeface="Myriad Pro"/>
                <a:cs typeface="Myriad Pro"/>
              </a:rPr>
              <a:t>EBA</a:t>
            </a:r>
          </a:p>
        </p:txBody>
      </p:sp>
      <p:sp>
        <p:nvSpPr>
          <p:cNvPr id="28" name="Rechteck 27"/>
          <p:cNvSpPr/>
          <p:nvPr/>
        </p:nvSpPr>
        <p:spPr>
          <a:xfrm>
            <a:off x="6217663" y="3708556"/>
            <a:ext cx="1314215" cy="351646"/>
          </a:xfrm>
          <a:prstGeom prst="rect">
            <a:avLst/>
          </a:prstGeom>
          <a:gradFill>
            <a:gsLst>
              <a:gs pos="10000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>
                <a:latin typeface="Myriad Pro"/>
                <a:cs typeface="Myriad Pro"/>
              </a:rPr>
              <a:t>EFZ</a:t>
            </a:r>
          </a:p>
        </p:txBody>
      </p:sp>
      <p:sp>
        <p:nvSpPr>
          <p:cNvPr id="29" name="Rechteck 28"/>
          <p:cNvSpPr/>
          <p:nvPr/>
        </p:nvSpPr>
        <p:spPr>
          <a:xfrm>
            <a:off x="6217663" y="3207976"/>
            <a:ext cx="1707244" cy="372179"/>
          </a:xfrm>
          <a:prstGeom prst="rect">
            <a:avLst/>
          </a:prstGeom>
          <a:gradFill>
            <a:gsLst>
              <a:gs pos="10000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>
                <a:latin typeface="Myriad Pro"/>
                <a:cs typeface="Myriad Pro"/>
              </a:rPr>
              <a:t>EFZ (evtl. BM) </a:t>
            </a:r>
            <a:endParaRPr lang="de-DE" sz="1700">
              <a:latin typeface="Myriad Pro"/>
              <a:cs typeface="Myriad Pro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5865651" y="1786292"/>
            <a:ext cx="1706658" cy="344803"/>
          </a:xfrm>
          <a:prstGeom prst="rect">
            <a:avLst/>
          </a:prstGeom>
          <a:gradFill>
            <a:gsLst>
              <a:gs pos="10000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>
                <a:latin typeface="Myriad Pro"/>
                <a:cs typeface="Myriad Pro"/>
              </a:rPr>
              <a:t>Kurzgymnasium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935A7C2-3FD5-485C-A697-F8F74340479D}"/>
              </a:ext>
            </a:extLst>
          </p:cNvPr>
          <p:cNvSpPr/>
          <p:nvPr/>
        </p:nvSpPr>
        <p:spPr>
          <a:xfrm>
            <a:off x="6218501" y="2128773"/>
            <a:ext cx="1706658" cy="339253"/>
          </a:xfrm>
          <a:prstGeom prst="rect">
            <a:avLst/>
          </a:prstGeom>
          <a:gradFill>
            <a:gsLst>
              <a:gs pos="10000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de-DE" sz="1600">
              <a:latin typeface="Myriad Pro"/>
              <a:cs typeface="Myriad Pro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6C1EE180-A559-4552-B6CF-0644837CC0F5}"/>
              </a:ext>
            </a:extLst>
          </p:cNvPr>
          <p:cNvSpPr/>
          <p:nvPr/>
        </p:nvSpPr>
        <p:spPr>
          <a:xfrm>
            <a:off x="6218499" y="2670059"/>
            <a:ext cx="1704768" cy="379024"/>
          </a:xfrm>
          <a:prstGeom prst="rect">
            <a:avLst/>
          </a:prstGeom>
          <a:gradFill>
            <a:gsLst>
              <a:gs pos="10000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de-DE" sz="1600">
                <a:latin typeface="Myriad Pro"/>
                <a:cs typeface="Myriad Pro"/>
              </a:rPr>
              <a:t>FMS/HMS/IMS</a:t>
            </a:r>
          </a:p>
        </p:txBody>
      </p:sp>
    </p:spTree>
    <p:extLst>
      <p:ext uri="{BB962C8B-B14F-4D97-AF65-F5344CB8AC3E}">
        <p14:creationId xmlns:p14="http://schemas.microsoft.com/office/powerpoint/2010/main" val="17094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554185" y="1039091"/>
          <a:ext cx="7453601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1410">
                  <a:extLst>
                    <a:ext uri="{9D8B030D-6E8A-4147-A177-3AD203B41FA5}">
                      <a16:colId xmlns:a16="http://schemas.microsoft.com/office/drawing/2014/main" val="123534169"/>
                    </a:ext>
                  </a:extLst>
                </a:gridCol>
                <a:gridCol w="1686632">
                  <a:extLst>
                    <a:ext uri="{9D8B030D-6E8A-4147-A177-3AD203B41FA5}">
                      <a16:colId xmlns:a16="http://schemas.microsoft.com/office/drawing/2014/main" val="3509731786"/>
                    </a:ext>
                  </a:extLst>
                </a:gridCol>
                <a:gridCol w="4735559">
                  <a:extLst>
                    <a:ext uri="{9D8B030D-6E8A-4147-A177-3AD203B41FA5}">
                      <a16:colId xmlns:a16="http://schemas.microsoft.com/office/drawing/2014/main" val="957259772"/>
                    </a:ext>
                  </a:extLst>
                </a:gridCol>
              </a:tblGrid>
              <a:tr h="11651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2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de-CH" sz="18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Sept</a:t>
                      </a:r>
                      <a:r>
                        <a:rPr lang="de-CH" sz="1800" b="0" baseline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/</a:t>
                      </a:r>
                      <a:endParaRPr lang="de-CH" sz="1800" b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8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Okt</a:t>
                      </a:r>
                      <a:endParaRPr lang="de-CH" sz="1800" b="0">
                        <a:solidFill>
                          <a:schemeClr val="tx1"/>
                        </a:solidFill>
                        <a:effectLst/>
                        <a:latin typeface="Arial"/>
                        <a:ea typeface="Arial" panose="020B0604020202020204" pitchFamily="34" charset="0"/>
                        <a:cs typeface="Arial"/>
                      </a:endParaRPr>
                    </a:p>
                  </a:txBody>
                  <a:tcPr marL="68580" marR="68580" marT="0" marB="0">
                    <a:gradFill>
                      <a:gsLst>
                        <a:gs pos="100000">
                          <a:srgbClr val="92D050"/>
                        </a:gs>
                        <a:gs pos="100000">
                          <a:srgbClr val="A3C953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1800" b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de-CH" sz="18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Informations-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800" b="0" err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abend</a:t>
                      </a:r>
                      <a:r>
                        <a:rPr lang="de-CH" sz="1800" b="0" baseline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de-CH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CH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de-CH" sz="18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100000">
                          <a:srgbClr val="92D050"/>
                        </a:gs>
                        <a:gs pos="100000">
                          <a:srgbClr val="A3C953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1800" b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de-CH" sz="18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Eltern / Erziehungsberechtigte der 6. Klassen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Klassenlehrpersonen 6. Klassen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8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Schulleitung Primar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8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Schulleitung </a:t>
                      </a:r>
                      <a:r>
                        <a:rPr lang="de-CH" sz="1800" b="0" err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Sekundar</a:t>
                      </a:r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endParaRPr lang="de-CH" sz="1800" b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>
                    <a:gradFill>
                      <a:gsLst>
                        <a:gs pos="100000">
                          <a:srgbClr val="92D050"/>
                        </a:gs>
                        <a:gs pos="100000">
                          <a:srgbClr val="A3C953"/>
                        </a:gs>
                      </a:gsLst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48270178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554185" y="2830353"/>
          <a:ext cx="7461147" cy="2470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2455">
                  <a:extLst>
                    <a:ext uri="{9D8B030D-6E8A-4147-A177-3AD203B41FA5}">
                      <a16:colId xmlns:a16="http://schemas.microsoft.com/office/drawing/2014/main" val="1515060213"/>
                    </a:ext>
                  </a:extLst>
                </a:gridCol>
                <a:gridCol w="1702362">
                  <a:extLst>
                    <a:ext uri="{9D8B030D-6E8A-4147-A177-3AD203B41FA5}">
                      <a16:colId xmlns:a16="http://schemas.microsoft.com/office/drawing/2014/main" val="2804930965"/>
                    </a:ext>
                  </a:extLst>
                </a:gridCol>
                <a:gridCol w="4726330">
                  <a:extLst>
                    <a:ext uri="{9D8B030D-6E8A-4147-A177-3AD203B41FA5}">
                      <a16:colId xmlns:a16="http://schemas.microsoft.com/office/drawing/2014/main" val="517270798"/>
                    </a:ext>
                  </a:extLst>
                </a:gridCol>
              </a:tblGrid>
              <a:tr h="2470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18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Nov</a:t>
                      </a:r>
                      <a:r>
                        <a:rPr lang="de-CH" sz="1800" b="0" kern="1200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- Mitte </a:t>
                      </a: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März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18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Eltern-gespräch</a:t>
                      </a:r>
                      <a:r>
                        <a:rPr lang="de-CH" sz="1800" b="0" kern="1200" baseline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CH" sz="18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CH" sz="18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Eltern / Erziehungsberechtigte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Schüler*in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Klassenlehrperson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evtl. Schulische Heilpädagogin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evtl. weitere Fachpersonen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CH" sz="1800" b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CH" sz="1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90515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3339438" y="4537048"/>
            <a:ext cx="427274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de-CH" b="1">
                <a:latin typeface="Arial"/>
                <a:cs typeface="Arial"/>
              </a:rPr>
              <a:t>Bei Einigung gilt die Einteilung.</a:t>
            </a:r>
            <a:endParaRPr lang="de-CH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>
                <a:latin typeface="Arial"/>
                <a:cs typeface="Arial"/>
              </a:rPr>
              <a:t>    (Zuteilungsentscheid 1)</a:t>
            </a:r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6165" y="490451"/>
            <a:ext cx="505071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de-CH" sz="27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Zeitlicher Ablauf</a:t>
            </a:r>
          </a:p>
        </p:txBody>
      </p:sp>
    </p:spTree>
    <p:extLst>
      <p:ext uri="{BB962C8B-B14F-4D97-AF65-F5344CB8AC3E}">
        <p14:creationId xmlns:p14="http://schemas.microsoft.com/office/powerpoint/2010/main" val="22661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/>
        </p:nvGraphicFramePr>
        <p:xfrm>
          <a:off x="653863" y="574858"/>
          <a:ext cx="7091640" cy="2600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1324">
                  <a:extLst>
                    <a:ext uri="{9D8B030D-6E8A-4147-A177-3AD203B41FA5}">
                      <a16:colId xmlns:a16="http://schemas.microsoft.com/office/drawing/2014/main" val="297050320"/>
                    </a:ext>
                  </a:extLst>
                </a:gridCol>
                <a:gridCol w="1489821">
                  <a:extLst>
                    <a:ext uri="{9D8B030D-6E8A-4147-A177-3AD203B41FA5}">
                      <a16:colId xmlns:a16="http://schemas.microsoft.com/office/drawing/2014/main" val="4232184093"/>
                    </a:ext>
                  </a:extLst>
                </a:gridCol>
                <a:gridCol w="4620495">
                  <a:extLst>
                    <a:ext uri="{9D8B030D-6E8A-4147-A177-3AD203B41FA5}">
                      <a16:colId xmlns:a16="http://schemas.microsoft.com/office/drawing/2014/main" val="3101930510"/>
                    </a:ext>
                  </a:extLst>
                </a:gridCol>
              </a:tblGrid>
              <a:tr h="2600809"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April </a:t>
                      </a:r>
                      <a:endParaRPr lang="de-CH" sz="18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Eltern-</a:t>
                      </a:r>
                    </a:p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gespräch</a:t>
                      </a: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2 </a:t>
                      </a: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Eltern / Erziehungsberechtigte </a:t>
                      </a:r>
                      <a:endParaRPr lang="de-CH" sz="18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evtl. Schüler*in</a:t>
                      </a:r>
                    </a:p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Klassenlehrpersonen </a:t>
                      </a:r>
                    </a:p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evtl. Schulische Heilpädagogin </a:t>
                      </a:r>
                    </a:p>
                    <a:p>
                      <a:pPr marL="0" algn="l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Schulleitung Primar</a:t>
                      </a:r>
                    </a:p>
                    <a:p>
                      <a:pPr marL="0" algn="l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Schulleitung oder Lehrperson </a:t>
                      </a:r>
                      <a:r>
                        <a:rPr lang="de-CH" sz="1800" b="0" kern="120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Sekundar</a:t>
                      </a:r>
                      <a:endParaRPr lang="de-CH" sz="18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285750" indent="-285750" algn="l" defTabSz="342900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à"/>
                      </a:pPr>
                      <a:endParaRPr lang="de-CH" sz="1800" baseline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130788"/>
                  </a:ext>
                </a:extLst>
              </a:tr>
            </a:tbl>
          </a:graphicData>
        </a:graphic>
      </p:graphicFrame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653863" y="4737728"/>
          <a:ext cx="7091643" cy="754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1325">
                  <a:extLst>
                    <a:ext uri="{9D8B030D-6E8A-4147-A177-3AD203B41FA5}">
                      <a16:colId xmlns:a16="http://schemas.microsoft.com/office/drawing/2014/main" val="1611211061"/>
                    </a:ext>
                  </a:extLst>
                </a:gridCol>
                <a:gridCol w="1489822">
                  <a:extLst>
                    <a:ext uri="{9D8B030D-6E8A-4147-A177-3AD203B41FA5}">
                      <a16:colId xmlns:a16="http://schemas.microsoft.com/office/drawing/2014/main" val="33123700"/>
                    </a:ext>
                  </a:extLst>
                </a:gridCol>
                <a:gridCol w="4620496">
                  <a:extLst>
                    <a:ext uri="{9D8B030D-6E8A-4147-A177-3AD203B41FA5}">
                      <a16:colId xmlns:a16="http://schemas.microsoft.com/office/drawing/2014/main" val="996354630"/>
                    </a:ext>
                  </a:extLst>
                </a:gridCol>
              </a:tblGrid>
              <a:tr h="754556"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Mai bis Juli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CH" sz="11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1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CH" sz="11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spcAft>
                          <a:spcPts val="0"/>
                        </a:spcAft>
                      </a:pPr>
                      <a:endParaRPr lang="de-CH" sz="18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Rekursmöglichkeit</a:t>
                      </a: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beim Bezirksrat </a:t>
                      </a:r>
                    </a:p>
                  </a:txBody>
                  <a:tcPr marL="68580" marR="68580" marT="0" marB="0">
                    <a:solidFill>
                      <a:srgbClr val="FF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60338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6270" y="450936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724180"/>
              </p:ext>
            </p:extLst>
          </p:nvPr>
        </p:nvGraphicFramePr>
        <p:xfrm>
          <a:off x="660706" y="3143513"/>
          <a:ext cx="7091644" cy="1642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1325">
                  <a:extLst>
                    <a:ext uri="{9D8B030D-6E8A-4147-A177-3AD203B41FA5}">
                      <a16:colId xmlns:a16="http://schemas.microsoft.com/office/drawing/2014/main" val="1821592588"/>
                    </a:ext>
                  </a:extLst>
                </a:gridCol>
                <a:gridCol w="1489822">
                  <a:extLst>
                    <a:ext uri="{9D8B030D-6E8A-4147-A177-3AD203B41FA5}">
                      <a16:colId xmlns:a16="http://schemas.microsoft.com/office/drawing/2014/main" val="1897507064"/>
                    </a:ext>
                  </a:extLst>
                </a:gridCol>
                <a:gridCol w="4620497">
                  <a:extLst>
                    <a:ext uri="{9D8B030D-6E8A-4147-A177-3AD203B41FA5}">
                      <a16:colId xmlns:a16="http://schemas.microsoft.com/office/drawing/2014/main" val="1214499280"/>
                    </a:ext>
                  </a:extLst>
                </a:gridCol>
              </a:tblGrid>
              <a:tr h="1642125"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Mai bis Juni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Eltern-</a:t>
                      </a:r>
                    </a:p>
                    <a:p>
                      <a:pPr marL="0" algn="l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gespräch 3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Eltern / Erziehungsberechtigte </a:t>
                      </a:r>
                      <a:endParaRPr lang="de-CH" sz="18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342900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Schulleitung Primar</a:t>
                      </a:r>
                    </a:p>
                    <a:p>
                      <a:pPr marL="0" algn="l" rtl="0" eaLnBrk="1" latinLnBrk="0" hangingPunct="1">
                        <a:spcAft>
                          <a:spcPts val="0"/>
                        </a:spcAft>
                      </a:pPr>
                      <a:r>
                        <a:rPr lang="de-CH" sz="18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Winterthurer Schulpflege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CH" sz="11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CH" sz="11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CH" sz="11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729178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633C9C78-B23B-4990-A733-AF1065105C0B}"/>
              </a:ext>
            </a:extLst>
          </p:cNvPr>
          <p:cNvSpPr txBox="1"/>
          <p:nvPr/>
        </p:nvSpPr>
        <p:spPr>
          <a:xfrm>
            <a:off x="3195707" y="3989503"/>
            <a:ext cx="4549796" cy="64633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b="1">
                <a:latin typeface="Arial"/>
                <a:cs typeface="Arial"/>
                <a:sym typeface="Wingdings" panose="05000000000000000000" pitchFamily="2" charset="2"/>
              </a:rPr>
              <a:t> </a:t>
            </a:r>
            <a:r>
              <a:rPr lang="de-CH" b="1">
                <a:latin typeface="Arial"/>
                <a:cs typeface="Arial"/>
              </a:rPr>
              <a:t>Bei Einigung gilt die Einteilung.</a:t>
            </a:r>
            <a:endParaRPr lang="de-CH" b="1">
              <a:latin typeface="Trebuchet MS" panose="020B0603020202020204"/>
              <a:cs typeface="Arial"/>
            </a:endParaRPr>
          </a:p>
          <a:p>
            <a:r>
              <a:rPr lang="de-CH" b="1"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de-CH" b="1">
                <a:latin typeface="Arial"/>
                <a:cs typeface="Arial"/>
              </a:rPr>
              <a:t>Bei Uneinigkeit entscheidet die WSP.</a:t>
            </a:r>
            <a:endParaRPr lang="de-CH" b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DC17EE3-B880-4C9A-AB98-013D0A0EE18E}"/>
              </a:ext>
            </a:extLst>
          </p:cNvPr>
          <p:cNvSpPr txBox="1"/>
          <p:nvPr/>
        </p:nvSpPr>
        <p:spPr>
          <a:xfrm>
            <a:off x="3161486" y="2251048"/>
            <a:ext cx="4272742" cy="64633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de-CH" b="1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de-CH" b="1">
                <a:latin typeface="Arial"/>
                <a:cs typeface="Arial"/>
              </a:rPr>
              <a:t>Bei Einigung gilt die Einteilung.</a:t>
            </a:r>
            <a:endParaRPr lang="de-CH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>
                <a:latin typeface="Arial"/>
                <a:cs typeface="Arial"/>
              </a:rPr>
              <a:t>    (Zuteilungsentscheid 2)</a:t>
            </a:r>
            <a:endParaRPr lang="de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82" y="879769"/>
            <a:ext cx="5826312" cy="407288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96738" y="470840"/>
            <a:ext cx="733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Gesamtbeurteilung Zuteilungsentscheid 1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5418">
            <a:off x="4607424" y="1126788"/>
            <a:ext cx="3189356" cy="414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93" y="1354726"/>
            <a:ext cx="6528902" cy="31600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2" y="508000"/>
            <a:ext cx="5417670" cy="672407"/>
          </a:xfrm>
        </p:spPr>
        <p:txBody>
          <a:bodyPr/>
          <a:lstStyle/>
          <a:p>
            <a: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Überfachliche Kompetenzen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478319" y="33039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74073" y="4237672"/>
            <a:ext cx="8769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4" indent="0">
              <a:buNone/>
            </a:pPr>
            <a:r>
              <a:rPr lang="de-CH">
                <a:solidFill>
                  <a:srgbClr val="7030A0"/>
                </a:solidFill>
              </a:rPr>
              <a:t>	</a:t>
            </a:r>
            <a:endParaRPr lang="de-CH">
              <a:solidFill>
                <a:srgbClr val="0000FF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194" y="1318458"/>
            <a:ext cx="3219449" cy="32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041" y="1207597"/>
            <a:ext cx="6092760" cy="14999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1" y="505012"/>
            <a:ext cx="6757323" cy="672407"/>
          </a:xfrm>
        </p:spPr>
        <p:txBody>
          <a:bodyPr/>
          <a:lstStyle/>
          <a:p>
            <a:r>
              <a:rPr lang="de-D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Fachliche Kompetenzen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401" y="1111625"/>
            <a:ext cx="5208494" cy="4204446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de-DE" sz="2300">
                <a:latin typeface="Arial" panose="020B0604020202020204" pitchFamily="34" charset="0"/>
                <a:cs typeface="Arial" panose="020B0604020202020204" pitchFamily="34" charset="0"/>
              </a:rPr>
              <a:t> Mathematik</a:t>
            </a:r>
          </a:p>
          <a:p>
            <a:pPr lvl="1"/>
            <a:r>
              <a:rPr lang="de-DE" sz="2300">
                <a:latin typeface="Arial" panose="020B0604020202020204" pitchFamily="34" charset="0"/>
                <a:cs typeface="Arial" panose="020B0604020202020204" pitchFamily="34" charset="0"/>
              </a:rPr>
              <a:t> Deutsch</a:t>
            </a:r>
          </a:p>
          <a:p>
            <a:pPr lvl="1"/>
            <a:r>
              <a:rPr lang="de-DE" sz="2300">
                <a:latin typeface="Arial" panose="020B0604020202020204" pitchFamily="34" charset="0"/>
                <a:cs typeface="Arial" panose="020B0604020202020204" pitchFamily="34" charset="0"/>
              </a:rPr>
              <a:t> Französisch</a:t>
            </a:r>
          </a:p>
          <a:p>
            <a:pPr lvl="1"/>
            <a:r>
              <a:rPr lang="de-DE" sz="2300">
                <a:latin typeface="Arial" panose="020B0604020202020204" pitchFamily="34" charset="0"/>
                <a:cs typeface="Arial" panose="020B0604020202020204" pitchFamily="34" charset="0"/>
              </a:rPr>
              <a:t> Englisch</a:t>
            </a:r>
          </a:p>
          <a:p>
            <a:pPr lvl="1"/>
            <a:r>
              <a:rPr lang="de-DE" sz="2300">
                <a:latin typeface="Arial" panose="020B0604020202020204" pitchFamily="34" charset="0"/>
                <a:cs typeface="Arial" panose="020B0604020202020204" pitchFamily="34" charset="0"/>
              </a:rPr>
              <a:t> Natur, Mensch, Gesellschaft</a:t>
            </a:r>
          </a:p>
          <a:p>
            <a:pPr marL="342900" lvl="1" indent="0">
              <a:buNone/>
            </a:pPr>
            <a:endParaRPr lang="de-DE" sz="23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300" i="1">
                <a:latin typeface="Arial" panose="020B0604020202020204" pitchFamily="34" charset="0"/>
                <a:cs typeface="Arial" panose="020B0604020202020204" pitchFamily="34" charset="0"/>
              </a:rPr>
              <a:t>Gestalten, Musik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300" i="1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300" i="1">
                <a:latin typeface="Arial" panose="020B0604020202020204" pitchFamily="34" charset="0"/>
                <a:cs typeface="Arial" panose="020B0604020202020204" pitchFamily="34" charset="0"/>
              </a:rPr>
              <a:t>Textiles und Technisches Gestalten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300" i="1">
                <a:latin typeface="Arial" panose="020B0604020202020204" pitchFamily="34" charset="0"/>
                <a:cs typeface="Arial" panose="020B0604020202020204" pitchFamily="34" charset="0"/>
              </a:rPr>
              <a:t>Medien und Informatik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478319" y="33039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74073" y="4237672"/>
            <a:ext cx="8769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4" indent="0">
              <a:buNone/>
            </a:pPr>
            <a:r>
              <a:rPr lang="de-CH">
                <a:solidFill>
                  <a:srgbClr val="7030A0"/>
                </a:solidFill>
              </a:rPr>
              <a:t>	</a:t>
            </a:r>
            <a:endParaRPr lang="de-CH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1097</Words>
  <Application>Microsoft Macintosh PowerPoint</Application>
  <PresentationFormat>Bildschirmpräsentation (16:10)</PresentationFormat>
  <Paragraphs>309</Paragraphs>
  <Slides>24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3" baseType="lpstr">
      <vt:lpstr>Arial</vt:lpstr>
      <vt:lpstr>Calibri</vt:lpstr>
      <vt:lpstr>Myriad Pro</vt:lpstr>
      <vt:lpstr>Myriad Pro Semibold</vt:lpstr>
      <vt:lpstr>NewsGot</vt:lpstr>
      <vt:lpstr>Trebuchet MS</vt:lpstr>
      <vt:lpstr>Wingdings</vt:lpstr>
      <vt:lpstr>Wingdings 3</vt:lpstr>
      <vt:lpstr>Facette</vt:lpstr>
      <vt:lpstr>Willkommen zum Elternabend Übertritt Primarschule -    Sekundarschule</vt:lpstr>
      <vt:lpstr>Ablauf</vt:lpstr>
      <vt:lpstr>Geografische Übersicht </vt:lpstr>
      <vt:lpstr>Bildungssystem</vt:lpstr>
      <vt:lpstr>PowerPoint-Präsentation</vt:lpstr>
      <vt:lpstr>PowerPoint-Präsentation</vt:lpstr>
      <vt:lpstr>PowerPoint-Präsentation</vt:lpstr>
      <vt:lpstr>Überfachliche Kompetenzen</vt:lpstr>
      <vt:lpstr>Fachliche Kompetenzen</vt:lpstr>
      <vt:lpstr>PowerPoint-Präsentation</vt:lpstr>
      <vt:lpstr>Abteilungen A, B und C</vt:lpstr>
      <vt:lpstr>Ziel des Übertrittgesprächs</vt:lpstr>
      <vt:lpstr>Langzeitgymnasium Rychenberg </vt:lpstr>
      <vt:lpstr>PowerPoint-Präsentation</vt:lpstr>
      <vt:lpstr>Sekundarschulen im Einzugsgebiet</vt:lpstr>
      <vt:lpstr>Drei Abteilungen </vt:lpstr>
      <vt:lpstr>Umstufungen</vt:lpstr>
      <vt:lpstr>Anforderungen an alle Schüler*innen</vt:lpstr>
      <vt:lpstr>A, B und C im Vergleich </vt:lpstr>
      <vt:lpstr>Umstufung</vt:lpstr>
      <vt:lpstr>Ziel der Sek</vt:lpstr>
      <vt:lpstr>Fächerangebot</vt:lpstr>
      <vt:lpstr>Mittagstisch</vt:lpstr>
      <vt:lpstr>PowerPoint-Präsentation</vt:lpstr>
    </vt:vector>
  </TitlesOfParts>
  <Company>Sek Mattenbach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 Jenni</dc:creator>
  <cp:lastModifiedBy>Gwendolin Fazakas</cp:lastModifiedBy>
  <cp:revision>27</cp:revision>
  <cp:lastPrinted>2021-09-20T07:40:03Z</cp:lastPrinted>
  <dcterms:created xsi:type="dcterms:W3CDTF">2013-09-04T11:54:14Z</dcterms:created>
  <dcterms:modified xsi:type="dcterms:W3CDTF">2023-10-02T06:50:32Z</dcterms:modified>
</cp:coreProperties>
</file>